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Work Sans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Work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-boldItalic.fntdata"/><Relationship Id="rId30" Type="http://schemas.openxmlformats.org/officeDocument/2006/relationships/font" Target="fonts/WorkSans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bibliographie-aux-normes-apa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anuel-normes-apa/" TargetMode="External"/><Relationship Id="rId3" Type="http://schemas.openxmlformats.org/officeDocument/2006/relationships/hyperlink" Target="https://www.scribbr.fr/generateur-apa/#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generateur-apa/#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ategory/normes-apa/" TargetMode="External"/><Relationship Id="rId3" Type="http://schemas.openxmlformats.org/officeDocument/2006/relationships/hyperlink" Target="https://www.scribbr.fr/normes-apa/bibliographie-aux-normes-apa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la-citation/style-mla/" TargetMode="External"/><Relationship Id="rId3" Type="http://schemas.openxmlformats.org/officeDocument/2006/relationships/hyperlink" Target="https://www.scribbr.fr/citation-des-sources/exemples-citations-chicago/" TargetMode="External"/><Relationship Id="rId4" Type="http://schemas.openxmlformats.org/officeDocument/2006/relationships/hyperlink" Target="https://www.scribbr.fr/category/normes-apa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ategory/normes-apa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https://www.scribbr.fr/normes-apa/bibliographie-aux-normes-apa/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787645f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787645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787645f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787645f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a3889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a3889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a3889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a3889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Pour plus d’informations sur la mise en page de la bibliographie, vous pouvez consulter notre article sur le manuel APA à télécharger :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https://www.scribbr.fr/manuel-normes-apa/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Obtenir de l’aide grâce au générateur de sources APA Scribbr :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https://www.scribbr.fr/generateur-apa/#/</a:t>
            </a:r>
            <a:r>
              <a:rPr lang="en-GB" sz="1200">
                <a:solidFill>
                  <a:srgbClr val="0D405F"/>
                </a:solidFill>
              </a:rPr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5e85014c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5e85014c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7787645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7787645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Assurez-vous que vous pouvez voir la règle en haut de la page (modifiez le paramètre sous l’onglet « Affichage » si vous ne le pouvez pas).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Sélectionnez tout le texte dans la bibliographie.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La règle affichera deux triangles et un carré. Faites glisser le triangle inférieur vers la droite, de 1,27 centimètre, pour faire l’indentation.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6f5ab6d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6f5ab6d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Microsoft Word considère une URL comme un seul mot et divisera toujours une URL longue sur plusieurs lignes. Cela laisse souvent beaucoup d’espace blanc.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Pour éviter cela, Word peut diviser l’URL après une barre oblique.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Placer le curseur après la barre oblique, puis en cliquant sur </a:t>
            </a:r>
            <a:r>
              <a:rPr lang="en-GB" sz="1200"/>
              <a:t>Insérer → Symbole → Autres symboles… → Caractères spéciaux</a:t>
            </a:r>
            <a:r>
              <a:rPr lang="en-GB" sz="1200">
                <a:highlight>
                  <a:srgbClr val="FFFFFF"/>
                </a:highlight>
              </a:rPr>
              <a:t>. Ajouter ensuite le caractère « </a:t>
            </a:r>
            <a:r>
              <a:rPr lang="en-GB" sz="1200"/>
              <a:t>Saut facultatif sans largeur</a:t>
            </a:r>
            <a:r>
              <a:rPr lang="en-GB" sz="1200">
                <a:highlight>
                  <a:srgbClr val="FFFFFF"/>
                </a:highlight>
              </a:rPr>
              <a:t> » ou tapez ALT + 8203.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8013920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8013920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S’assurer que les sources sont correctement alphabétisées, généralement en fonction du nom de famille de l’auteur. Word peut le faire automatiquement.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7ee1d1a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7ee1d1a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Scribbr a développé un générateur de sources APA pour vous aider avec votre bibliographie APA.  Plus d’informations sur le générateur de sources APA ici :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https://www.scribbr.fr/generateur-apa/#/</a:t>
            </a:r>
            <a:r>
              <a:rPr lang="en-GB" sz="1200">
                <a:solidFill>
                  <a:srgbClr val="1B2B68"/>
                </a:solidFill>
              </a:rPr>
              <a:t>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bibliographie se situe à la fin du document, après la conclusion et juste avant les annexes.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Plus d’informations sur les normes APA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https://www.scribbr.fr/category/normes-apa/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la bibliographie ici 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https://www.scribbr.fr/normes-apa/bibliographie-aux-normes-apa/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ee1d1a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ee1d1a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styles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MLA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Chicago</a:t>
            </a:r>
            <a:r>
              <a:rPr lang="en-GB"/>
              <a:t> représentent deux autres styles couramment utilisés.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https://www.scribbr.fr/category/normes-apa/</a:t>
            </a:r>
            <a:r>
              <a:rPr lang="en-GB"/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f3209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f3209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f3209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f3209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787645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787645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Les sources citées ne doivent </a:t>
            </a:r>
            <a:r>
              <a:rPr lang="en-GB" sz="1200"/>
              <a:t>apparaître</a:t>
            </a:r>
            <a:r>
              <a:rPr lang="en-GB" sz="1200"/>
              <a:t> qu’une seule fois dans la bibliographie, même si l’étudiant y fait référence plusieurs fois dans son travail.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Il ne faut pas mentionner les travaux classiques (exemple : la Bible), les communications personnelles (</a:t>
            </a:r>
            <a:r>
              <a:rPr lang="en-GB" sz="1200"/>
              <a:t>exemple : les </a:t>
            </a:r>
            <a:r>
              <a:rPr lang="en-GB" sz="1200"/>
              <a:t>e-mails, les conversations téléphoniques, les textos …), les sites Internet entiers (il faut citer l’URL directement dans le texte), et les connaissances communes (</a:t>
            </a:r>
            <a:r>
              <a:rPr lang="en-GB" sz="1200"/>
              <a:t>exemple : le c</a:t>
            </a:r>
            <a:r>
              <a:rPr lang="en-GB" sz="1200"/>
              <a:t>ode de la route).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5e85014c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5e85014c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787645f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787645f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Pour certaines sources comme les livres, seule l’année devra être mentionnée. Pour les articles de revue, la date devra indiquer le jour, le mois, et l’année de publication.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Le</a:t>
            </a:r>
            <a:r>
              <a:rPr lang="en-GB" sz="1200"/>
              <a:t> titre est celui du livre ou de l’article.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La source est le nom de la revue, le volume, la plage de pages ou l’URL d’un site Internet.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C</a:t>
            </a:r>
            <a:r>
              <a:rPr lang="en-GB" sz="1200"/>
              <a:t>haque type de sources (livre, article, site, rapport) nécessite une présentation différente. Par exemple, la manière de citer un livre diffère de celle de citer une source Wikipédia.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Pour en savoir plus :</a:t>
            </a:r>
            <a:r>
              <a:rPr lang="en-GB" sz="1200">
                <a:solidFill>
                  <a:srgbClr val="0D405F"/>
                </a:solidFill>
              </a:rPr>
              <a:t>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https://www.scribbr.fr/category/normes-apa/</a:t>
            </a:r>
            <a:r>
              <a:rPr lang="en-GB" sz="1200">
                <a:solidFill>
                  <a:srgbClr val="0D405F"/>
                </a:solidFill>
              </a:rPr>
              <a:t> </a:t>
            </a:r>
            <a:endParaRPr sz="1200">
              <a:solidFill>
                <a:srgbClr val="0D405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787645f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787645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cribbr.fr/normes-apa/bibliographie-aux-normes-apa/" TargetMode="External"/><Relationship Id="rId4" Type="http://schemas.openxmlformats.org/officeDocument/2006/relationships/hyperlink" Target="https://www.scribbr.fr/category/normes-apa/" TargetMode="External"/><Relationship Id="rId5" Type="http://schemas.openxmlformats.org/officeDocument/2006/relationships/hyperlink" Target="https://www.scribbr.fr/citation-des-sources/une-bibliographie/" TargetMode="External"/><Relationship Id="rId6" Type="http://schemas.openxmlformats.org/officeDocument/2006/relationships/hyperlink" Target="https://www.scribbr.fr/manuel-normes-apa/" TargetMode="External"/><Relationship Id="rId7" Type="http://schemas.openxmlformats.org/officeDocument/2006/relationships/hyperlink" Target="https://www.scribbr.fr/generateur-apa/" TargetMode="External"/><Relationship Id="rId8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cribbr.fr/normes-apa/bibliographie-aux-normes-ap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Bibliographie aux normes APA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Contenu et mise en page d’une bibliographie aux normes APA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2.2 Citer plusieurs auteurs </a:t>
            </a:r>
            <a:endParaRPr/>
          </a:p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934075" y="1152475"/>
            <a:ext cx="72000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 2 à 19 auteurs 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</a:t>
            </a:r>
            <a:r>
              <a:rPr lang="en-GB"/>
              <a:t>lacer une virgule entre chacun des noms des auteurs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ajouter une esperluette (“&amp;”) avant le nom du dernier auteur.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2"/>
          <p:cNvSpPr txBox="1"/>
          <p:nvPr/>
        </p:nvSpPr>
        <p:spPr>
          <a:xfrm>
            <a:off x="1346550" y="2982350"/>
            <a:ext cx="6450900" cy="195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Mead, G., </a:t>
            </a:r>
            <a:r>
              <a:rPr b="1"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&amp;</a:t>
            </a: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 Whitehouse, J.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(1986). Regular Review: Modern Management Of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Non-Hodgkin’s Lymphoma.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British Medical Journal (Clinical Research </a:t>
            </a:r>
            <a:b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Edition), 293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(6547), pp. 577-580. http://www.jstor.org/stable/29524395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2.3 Citer vingt auteurs ou plus</a:t>
            </a:r>
            <a:endParaRPr/>
          </a:p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934075" y="1172625"/>
            <a:ext cx="7200000" cy="16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15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Plus de 20 auteurs : </a:t>
            </a:r>
            <a:endParaRPr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Indiquer les 19 premiers auteurs suivis des ellipses « … », puis le nom du dernier auteur</a:t>
            </a: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40" name="Google Shape;140;p33"/>
          <p:cNvSpPr txBox="1"/>
          <p:nvPr/>
        </p:nvSpPr>
        <p:spPr>
          <a:xfrm>
            <a:off x="1642450" y="2996725"/>
            <a:ext cx="6517200" cy="183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Miller, T. C., Brown, M. J., Wilson, G. L., Evans, B. B., Kelly, R. S., Turner, S. T., Lewis, F., Lee, L. H., Cox, G., Harris, H. L., Martin, P., Gonzalez, W. L., Hughes, W., Carter, D., Campbell, C., Baker, A. B., Flores, T., Gray, W. E., Green, G., </a:t>
            </a:r>
            <a:r>
              <a:rPr b="1"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… </a:t>
            </a: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Nelson, T. P. </a:t>
            </a: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(2018). </a:t>
            </a: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oward a comprehensive approach to the collection and analysis of pica substances, with emphasis on geophagic materials.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PLoS One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3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(9), pp. 44-56.</a:t>
            </a:r>
            <a:endParaRPr sz="1500">
              <a:solidFill>
                <a:srgbClr val="1B2B68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Mise en page</a:t>
            </a:r>
            <a:endParaRPr/>
          </a:p>
        </p:txBody>
      </p:sp>
      <p:sp>
        <p:nvSpPr>
          <p:cNvPr id="146" name="Google Shape;146;p34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Mettre en page la </a:t>
            </a:r>
            <a:r>
              <a:rPr lang="en-GB"/>
              <a:t>bibliographie</a:t>
            </a:r>
            <a:r>
              <a:rPr lang="en-GB"/>
              <a:t> aux normes APA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Les dimensions à respecter</a:t>
            </a:r>
            <a:endParaRPr/>
          </a:p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920700" y="1115400"/>
            <a:ext cx="73026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2,54 cm de marge à droite, gauche, en-haut et en-bas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police Times New Roman en 12 pt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 Bibliographie » comme titre centré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en-tête en haut à gauche avec le titre en majuscules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numéro des pages en haut à droite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double interligne entre les sources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1,27 cm d’indentation à partir de la seconde ligne.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934075" y="445025"/>
            <a:ext cx="768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 de mise en page aux normes APA</a:t>
            </a:r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725" y="1171700"/>
            <a:ext cx="626456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 Instructions d’alignement sur Word</a:t>
            </a:r>
            <a:endParaRPr/>
          </a:p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393775" y="1141675"/>
            <a:ext cx="328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Aligner une bibliographie sur Word 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Faire apparaître la règle en haut de la page.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Sélectionner tout le texte dans la bibliographie.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Réaliser l’indentation.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275" y="1357325"/>
            <a:ext cx="4427999" cy="31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Division des URL sur Word </a:t>
            </a:r>
            <a:endParaRPr/>
          </a:p>
        </p:txBody>
      </p:sp>
      <p:sp>
        <p:nvSpPr>
          <p:cNvPr id="171" name="Google Shape;171;p38"/>
          <p:cNvSpPr txBox="1"/>
          <p:nvPr/>
        </p:nvSpPr>
        <p:spPr>
          <a:xfrm>
            <a:off x="838825" y="2214550"/>
            <a:ext cx="7655700" cy="11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405F"/>
              </a:solidFill>
              <a:highlight>
                <a:schemeClr val="lt1"/>
              </a:highlight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838825" y="1325125"/>
            <a:ext cx="7778700" cy="3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b="1" lang="en-GB" sz="1800">
                <a:solidFill>
                  <a:srgbClr val="0D405F"/>
                </a:solidFill>
              </a:rPr>
              <a:t>Éviter les espaces blancs avant une URL</a:t>
            </a:r>
            <a:r>
              <a:rPr lang="en-GB" sz="1800">
                <a:solidFill>
                  <a:srgbClr val="0D405F"/>
                </a:solidFill>
              </a:rPr>
              <a:t> : </a:t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D405F"/>
                </a:solidFill>
              </a:rPr>
              <a:t>Insérer → Symbole → Autres symboles… → Caractères spéciaux → </a:t>
            </a:r>
            <a:endParaRPr sz="18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D405F"/>
                </a:solidFill>
                <a:highlight>
                  <a:srgbClr val="FFFFFF"/>
                </a:highlight>
              </a:rPr>
              <a:t>Ajoutez  caractère « </a:t>
            </a:r>
            <a:r>
              <a:rPr lang="en-GB" sz="1800">
                <a:solidFill>
                  <a:srgbClr val="0D405F"/>
                </a:solidFill>
              </a:rPr>
              <a:t>Saut facultatif sans largeur</a:t>
            </a:r>
            <a:r>
              <a:rPr lang="en-GB" sz="1800">
                <a:solidFill>
                  <a:srgbClr val="0D405F"/>
                </a:solidFill>
                <a:highlight>
                  <a:srgbClr val="FFFFFF"/>
                </a:highlight>
              </a:rPr>
              <a:t> », ou tapez ALT + 8203.</a:t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73" name="Google Shape;1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75" y="3097125"/>
            <a:ext cx="6360199" cy="859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972000" y="4002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Alphabétisation</a:t>
            </a:r>
            <a:endParaRPr/>
          </a:p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972000" y="1090575"/>
            <a:ext cx="7200000" cy="17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’assurer que les sources sont correctement alphabétisées.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80" name="Google Shape;1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88" y="2397075"/>
            <a:ext cx="4849013" cy="203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</a:t>
            </a:r>
            <a:r>
              <a:rPr lang="en-GB"/>
              <a:t> Générateur de sources APA</a:t>
            </a:r>
            <a:endParaRPr/>
          </a:p>
        </p:txBody>
      </p:sp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717975" y="1198400"/>
            <a:ext cx="82074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Formulez vos sources avec APA en quelques cliques grâce au générateur de sources APA gratuit de Scribbr. </a:t>
            </a:r>
            <a:endParaRPr/>
          </a:p>
          <a:p>
            <a:pPr indent="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87" name="Google Shape;1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912" y="2202300"/>
            <a:ext cx="4842173" cy="2554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Bibliographie aux normes APA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254150" y="1649625"/>
            <a:ext cx="45093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bibliographie aux normes APA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 une section de votre travail académique où vous listez les sources utilisées selon des règles spécifiques.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3">
            <a:alphaModFix/>
          </a:blip>
          <a:srcRect b="0" l="1352" r="1342" t="0"/>
          <a:stretch/>
        </p:blipFill>
        <p:spPr>
          <a:xfrm rot="-512686">
            <a:off x="158075" y="1590164"/>
            <a:ext cx="3853600" cy="24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547700" y="1138650"/>
            <a:ext cx="45138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articles sur la bibliographie aux normes APA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les normes APA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sur la bibliographie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manuel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générateur</a:t>
            </a:r>
            <a:r>
              <a:rPr lang="en-GB"/>
              <a:t> sur les normes APA pour vous aider à citer vos sources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225" y="889125"/>
            <a:ext cx="29964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857875" y="1152475"/>
            <a:ext cx="76476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Affichez cette présentation dans un environnement de classe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Modifiez ou supprimez des diapositives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Distribuez cette présentation sur papier ou dans des environnements d'étudiants privés (par exemple, Moodle, BlackBoard, Google Classroom, etc.)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la bibliographie aux normes APA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https://www.scribbr.fr/normes-apa/bibliographie-aux-normes-apa/</a:t>
            </a:r>
            <a:r>
              <a:rPr lang="en-GB" sz="14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Qu’est-ce que les normes APA ? </a:t>
            </a:r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835650" y="1737200"/>
            <a:ext cx="7082700" cy="31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normes APA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sont des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règles très précises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sur la manière dont il faut citer ses sources dans une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bibliographie (contenu, ordre, mise en page) et dans le texte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Elles représentent l’un des styles de citation les plus courants.</a:t>
            </a: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Sommaire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4675" y="1210450"/>
            <a:ext cx="64347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 contenu d’une bibliographie aux normes APA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Citer une source selon les normes APA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Mettre en page une bibliographie aux normes APA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 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</a:t>
            </a:r>
            <a:r>
              <a:rPr lang="en-GB"/>
              <a:t>éléments</a:t>
            </a:r>
            <a:r>
              <a:rPr lang="en-GB"/>
              <a:t> à mentionner dans une bibliographie aux normes APA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</a:t>
            </a:r>
            <a:r>
              <a:rPr lang="en-GB"/>
              <a:t>éléments</a:t>
            </a:r>
            <a:r>
              <a:rPr lang="en-GB"/>
              <a:t> à mentionner </a:t>
            </a:r>
            <a:endParaRPr/>
          </a:p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934075" y="1197650"/>
            <a:ext cx="3637800" cy="24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Mentionner : </a:t>
            </a:r>
            <a:endParaRPr sz="1500"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200"/>
              <a:buChar char="✓"/>
            </a:pPr>
            <a:r>
              <a:rPr lang="en-GB" sz="1500"/>
              <a:t>les sources utilisées (</a:t>
            </a: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livre, article, site, rapport</a:t>
            </a:r>
            <a:r>
              <a:rPr lang="en-GB" sz="12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GB" sz="1500"/>
              <a:t> ; 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’identité de l’auteur (nom et initiale(s) du prénom) ;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a date de publication de la source ;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es références de la source.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4992225" y="1197650"/>
            <a:ext cx="3856200" cy="23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N</a:t>
            </a:r>
            <a:r>
              <a:rPr lang="en-GB" sz="1500"/>
              <a:t>e</a:t>
            </a:r>
            <a:r>
              <a:rPr lang="en-GB" sz="1500"/>
              <a:t> pas mentionner :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Times New Roman"/>
              <a:buChar char="✗"/>
            </a:pPr>
            <a:r>
              <a:rPr lang="en-GB" sz="1500"/>
              <a:t>les travaux classiques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</a:t>
            </a:r>
            <a:r>
              <a:rPr lang="en-GB" sz="1500"/>
              <a:t>es communications personnelles</a:t>
            </a:r>
            <a:r>
              <a:rPr lang="en-GB" sz="1500"/>
              <a:t>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les sites Internet entiers ;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les connaissances communes.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Citer une source</a:t>
            </a:r>
            <a:endParaRPr/>
          </a:p>
        </p:txBody>
      </p:sp>
      <p:sp>
        <p:nvSpPr>
          <p:cNvPr id="111" name="Google Shape;111;p29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 bibliographie selon les normes APA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Le format d’une </a:t>
            </a:r>
            <a:r>
              <a:rPr lang="en-GB"/>
              <a:t>référence</a:t>
            </a:r>
            <a:endParaRPr/>
          </a:p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934075" y="1152475"/>
            <a:ext cx="72000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2CC"/>
                </a:highlight>
              </a:rPr>
              <a:t>Le ou les auteurs. </a:t>
            </a:r>
            <a:endParaRPr>
              <a:highlight>
                <a:srgbClr val="FFF2CC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D9EAD3"/>
                </a:highlight>
              </a:rPr>
              <a:t>La date</a:t>
            </a:r>
            <a:r>
              <a:rPr lang="en-GB">
                <a:highlight>
                  <a:srgbClr val="D9EAD3"/>
                </a:highlight>
              </a:rPr>
              <a:t> de publication. </a:t>
            </a:r>
            <a:endParaRPr sz="100">
              <a:highlight>
                <a:srgbClr val="D9EAD3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CFE2F3"/>
                </a:highlight>
              </a:rPr>
              <a:t>Le titre.</a:t>
            </a:r>
            <a:endParaRPr>
              <a:highlight>
                <a:srgbClr val="CFE2F3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D9D2E9"/>
                </a:highlight>
              </a:rPr>
              <a:t>La source.</a:t>
            </a:r>
            <a:endParaRPr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highlight>
                <a:srgbClr val="F6B26B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1584175" y="3360575"/>
            <a:ext cx="5899800" cy="100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Juillard, C.</a:t>
            </a:r>
            <a:r>
              <a:rPr lang="en-GB" sz="1500">
                <a:solidFill>
                  <a:srgbClr val="0D405F"/>
                </a:solidFill>
                <a:highlight>
                  <a:srgbClr val="F1F1F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  <a:latin typeface="Times"/>
                <a:ea typeface="Times"/>
                <a:cs typeface="Times"/>
                <a:sym typeface="Times"/>
              </a:rPr>
              <a:t>(2019, 27 juin).</a:t>
            </a:r>
            <a:r>
              <a:rPr lang="en-GB" sz="1500">
                <a:solidFill>
                  <a:srgbClr val="0D405F"/>
                </a:solidFill>
                <a:highlight>
                  <a:srgbClr val="F1F1F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  <a:t>Le langage, une pratique sociale. Éléments </a:t>
            </a:r>
            <a:b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  <a:t>	d’une sociolinguistique politique. </a:t>
            </a:r>
            <a:r>
              <a:rPr i="1"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Langage et Société</a:t>
            </a: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, </a:t>
            </a:r>
            <a:r>
              <a:rPr i="1"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(3), pp. </a:t>
            </a:r>
            <a:b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	167-170.	</a:t>
            </a:r>
            <a:endParaRPr>
              <a:highlight>
                <a:srgbClr val="D9D2E9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972000" y="2871125"/>
            <a:ext cx="7200000" cy="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300"/>
              <a:t>Exemple de </a:t>
            </a:r>
            <a:r>
              <a:rPr b="1" lang="en-GB" sz="1300"/>
              <a:t>référence</a:t>
            </a:r>
            <a:r>
              <a:rPr b="1" lang="en-GB" sz="1300"/>
              <a:t> d’un </a:t>
            </a:r>
            <a:r>
              <a:rPr b="1" lang="en-GB" sz="1300"/>
              <a:t>article</a:t>
            </a:r>
            <a:r>
              <a:rPr b="1" lang="en-GB" sz="1300"/>
              <a:t> de revue</a:t>
            </a:r>
            <a:endParaRPr b="1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Citer un auteur </a:t>
            </a:r>
            <a:endParaRPr/>
          </a:p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934075" y="950900"/>
            <a:ext cx="7200000" cy="23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Citer un seul auteur 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nom de famille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virgule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initiale(s) du prénom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point.</a:t>
            </a:r>
            <a:endParaRPr sz="1500"/>
          </a:p>
        </p:txBody>
      </p:sp>
      <p:sp>
        <p:nvSpPr>
          <p:cNvPr id="126" name="Google Shape;126;p31"/>
          <p:cNvSpPr txBox="1"/>
          <p:nvPr/>
        </p:nvSpPr>
        <p:spPr>
          <a:xfrm>
            <a:off x="1038475" y="3306500"/>
            <a:ext cx="6991200" cy="172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B2B68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Bentham, G.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(1996). Association Between Incidence Of Non-Hodgkin’s Lymphoma And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Solar Ultraviolet Radiation In England And Wales.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BMJ: British Medical Journal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,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312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7039), pp. 1128-1131. http://www.jstor.org/stable/29731519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