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Work Sans"/>
      <p:regular r:id="rId23"/>
      <p:bold r:id="rId24"/>
      <p:italic r:id="rId25"/>
      <p:boldItalic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WorkSans-bold.fntdata"/><Relationship Id="rId23" Type="http://schemas.openxmlformats.org/officeDocument/2006/relationships/font" Target="fonts/Work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WorkSans-boldItalic.fntdata"/><Relationship Id="rId25" Type="http://schemas.openxmlformats.org/officeDocument/2006/relationships/font" Target="fonts/WorkSans-italic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dissertation-fr/introduction-dissertation/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dissertation-fr/introduction-dissertation/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dissertation-fr/phrase-daccroche-dissertation/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e89af7d6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e89af7d6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Consultez notre article complet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https://www.scribbr.fr/dissertation-fr/introduction-dissertation/</a:t>
            </a:r>
            <a:r>
              <a:rPr lang="en-GB"/>
              <a:t> 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6fdc16a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6fdc16a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highlight>
                  <a:srgbClr val="FFFFFF"/>
                </a:highlight>
              </a:rPr>
              <a:t>Cette partie doit mettre en valeur le lien entre la phrase d’accroche et le sujet.  À partir de l’amorce, elle permet de rédiger une phrase introductive sur le sujet de l’énoncé. </a:t>
            </a:r>
            <a:endParaRPr sz="12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highlight>
                  <a:srgbClr val="FFFFFF"/>
                </a:highlight>
              </a:rPr>
              <a:t>À noter que si le sujet est une citation, celle-ci doit figurer dans l’introduction avec le nom de l’auteur.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80139209e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80139209e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Fournir des définitions </a:t>
            </a:r>
            <a:r>
              <a:rPr lang="en-GB"/>
              <a:t>précises</a:t>
            </a:r>
            <a:r>
              <a:rPr lang="en-GB"/>
              <a:t> peut permettre à l’étudiant de définir un angle d’attaque pertinent.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Les mots peuvent avoir plusieurs définitions. Cette partie permet au lecteur de vérifier que les termes du sujet ont bien été compris.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La reformulation sert à vulgariser le sujet afin d’en simplifier son sens.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7ee1d1a3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7ee1d1a3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 problématique régit l’ensemble de la dissertation. Il s’agit de formuler le problème initial.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Une problématique inexacte peut amener à une dissertation hors sujet.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Le développement de la dissertation doit permettre de répondre à cette problématique énoncée en </a:t>
            </a:r>
            <a:r>
              <a:rPr lang="en-GB"/>
              <a:t>introduction</a:t>
            </a:r>
            <a:r>
              <a:rPr lang="en-GB"/>
              <a:t>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7ee1d1a3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7ee1d1a3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Le plan permet à l’étudiant de donner une vue d’ensemble d</a:t>
            </a:r>
            <a:r>
              <a:rPr lang="en-GB"/>
              <a:t>e sa pensée</a:t>
            </a:r>
            <a:r>
              <a:rPr lang="en-GB"/>
              <a:t>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Il donne des indications quant au développement qui va être apporté pour répondre à la problématique énoncée auparavant.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df3209e9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df3209e9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df3209e9f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df3209e9f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df3209e9f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df3209e9f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ef070d52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6ef070d52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df3209e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df3209e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 rédaction de l’introduction représente la quatrième étape de la dissertation.  Avant de rédiger </a:t>
            </a:r>
            <a:r>
              <a:rPr lang="en-GB"/>
              <a:t>l'introduction</a:t>
            </a:r>
            <a:r>
              <a:rPr lang="en-GB"/>
              <a:t> il faut avoir :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Analysé le sujet 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Trouvé une problématique 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Rédigé un plan de </a:t>
            </a:r>
            <a:r>
              <a:rPr lang="en-GB"/>
              <a:t>développement</a:t>
            </a:r>
            <a:r>
              <a:rPr lang="en-GB"/>
              <a:t> pour répondre à la problématique.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 d’informations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https://www.scribbr.fr/dissertation-fr/introduction-dissertation/</a:t>
            </a:r>
            <a:r>
              <a:rPr lang="en-GB"/>
              <a:t> 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7ee1d1a3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7ee1d1a3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L’introduction est le premier </a:t>
            </a:r>
            <a:r>
              <a:rPr lang="en-GB"/>
              <a:t>élément que votre évaluateur lira et qu’il se fera une idée de la qualité du travail.</a:t>
            </a:r>
            <a:r>
              <a:rPr lang="en-GB"/>
              <a:t> Il est donc primordial de soigner cette partie. L’introduction vise à donner de premières indications générales comme :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la définition et la reformulation des termes principaux du sujet ;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la problématique ;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l</a:t>
            </a:r>
            <a:r>
              <a:rPr lang="en-GB"/>
              <a:t>’annonce du plan.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df3209e9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df3209e9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df3209e9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df3209e9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df3209e9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df3209e9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Une introduction de dissertation se divise en cinq grandes parties qui se suivent dans un ordre logique.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L’amorce amène le lecteur à l’énoncé du sujet. À la suite de quoi devra être donnée la définition des termes </a:t>
            </a:r>
            <a:r>
              <a:rPr lang="en-GB"/>
              <a:t>principaux</a:t>
            </a:r>
            <a:r>
              <a:rPr lang="en-GB"/>
              <a:t> et la reformulation du sujet. La problématique et l’annonce du plan </a:t>
            </a:r>
            <a:r>
              <a:rPr lang="en-GB"/>
              <a:t>clôturent</a:t>
            </a:r>
            <a:r>
              <a:rPr lang="en-GB"/>
              <a:t> l’introduction.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7a388924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7a388924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7a388924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7a388924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Une phrase d’accroche a pour but d’attirer l’attention du lecteur afin de lui donner envie d’aller plus loin dans sa lecture.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L’accroche d’une introduction est un choix personnel du rédacteur. Elle permet de donner une identité à son travail de dissertation.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Pour trouver une phrase d’accroche, l’étudiant devra faire appel à ses connaissances personnelles.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 d’informations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https://www.scribbr.fr/dissertation-fr/phrase-daccroche-dissertation/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6f5ab6d0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6f5ab6d0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" type="body"/>
          </p:nvPr>
        </p:nvSpPr>
        <p:spPr>
          <a:xfrm>
            <a:off x="934075" y="1152475"/>
            <a:ext cx="324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11"/>
          <p:cNvSpPr txBox="1"/>
          <p:nvPr>
            <p:ph idx="2" type="body"/>
          </p:nvPr>
        </p:nvSpPr>
        <p:spPr>
          <a:xfrm>
            <a:off x="4894075" y="1152475"/>
            <a:ext cx="324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(dark)">
  <p:cSld name="TITLE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972000" y="555600"/>
            <a:ext cx="3240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972000" y="1389600"/>
            <a:ext cx="3240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 (dark)">
  <p:cSld name="ONE_COLUMN_TEX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/>
          <p:nvPr>
            <p:ph type="title"/>
          </p:nvPr>
        </p:nvSpPr>
        <p:spPr>
          <a:xfrm>
            <a:off x="972000" y="555600"/>
            <a:ext cx="3240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0" name="Google Shape;50;p15"/>
          <p:cNvSpPr txBox="1"/>
          <p:nvPr>
            <p:ph idx="1" type="body"/>
          </p:nvPr>
        </p:nvSpPr>
        <p:spPr>
          <a:xfrm>
            <a:off x="972000" y="1389600"/>
            <a:ext cx="3240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6"/>
          <p:cNvSpPr txBox="1"/>
          <p:nvPr>
            <p:ph type="title"/>
          </p:nvPr>
        </p:nvSpPr>
        <p:spPr>
          <a:xfrm>
            <a:off x="488100" y="1233175"/>
            <a:ext cx="36000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4" name="Google Shape;54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1800"/>
              <a:buNone/>
              <a:defRPr>
                <a:solidFill>
                  <a:srgbClr val="707DA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5" name="Google Shape;55;p16"/>
          <p:cNvSpPr txBox="1"/>
          <p:nvPr>
            <p:ph idx="2" type="body"/>
          </p:nvPr>
        </p:nvSpPr>
        <p:spPr>
          <a:xfrm>
            <a:off x="5058000" y="724075"/>
            <a:ext cx="3600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/>
          <p:nvPr>
            <p:ph idx="1" type="body"/>
          </p:nvPr>
        </p:nvSpPr>
        <p:spPr>
          <a:xfrm>
            <a:off x="972000" y="4230575"/>
            <a:ext cx="5400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 (dark)">
  <p:cSld name="CAPTION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idx="1" type="body"/>
          </p:nvPr>
        </p:nvSpPr>
        <p:spPr>
          <a:xfrm>
            <a:off x="972000" y="4230575"/>
            <a:ext cx="5400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/>
          <p:nvPr>
            <p:ph hasCustomPrompt="1" type="title"/>
          </p:nvPr>
        </p:nvSpPr>
        <p:spPr>
          <a:xfrm>
            <a:off x="972000" y="1106125"/>
            <a:ext cx="72000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" name="Google Shape;62;p19"/>
          <p:cNvSpPr txBox="1"/>
          <p:nvPr>
            <p:ph idx="1" type="body"/>
          </p:nvPr>
        </p:nvSpPr>
        <p:spPr>
          <a:xfrm>
            <a:off x="972000" y="3152225"/>
            <a:ext cx="7200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1800"/>
              <a:buChar char="●"/>
              <a:defRPr>
                <a:solidFill>
                  <a:srgbClr val="707DA7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●"/>
              <a:defRPr>
                <a:solidFill>
                  <a:srgbClr val="707DA7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●"/>
              <a:defRPr>
                <a:solidFill>
                  <a:srgbClr val="707DA7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 (dark)">
  <p:cSld name="BIG_NUMB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/>
          <p:nvPr>
            <p:ph hasCustomPrompt="1" type="title"/>
          </p:nvPr>
        </p:nvSpPr>
        <p:spPr>
          <a:xfrm>
            <a:off x="972000" y="1106125"/>
            <a:ext cx="72000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20"/>
          <p:cNvSpPr txBox="1"/>
          <p:nvPr>
            <p:ph idx="1" type="body"/>
          </p:nvPr>
        </p:nvSpPr>
        <p:spPr>
          <a:xfrm>
            <a:off x="972000" y="3152225"/>
            <a:ext cx="7200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(dark)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(dark)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Scotty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ctrTitle"/>
          </p:nvPr>
        </p:nvSpPr>
        <p:spPr>
          <a:xfrm>
            <a:off x="732925" y="1545450"/>
            <a:ext cx="43200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16" name="Google Shape;1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0425" y="454775"/>
            <a:ext cx="3445475" cy="624455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/>
          <p:nvPr>
            <p:ph idx="1" type="subTitle"/>
          </p:nvPr>
        </p:nvSpPr>
        <p:spPr>
          <a:xfrm rot="-449582">
            <a:off x="5658998" y="2283747"/>
            <a:ext cx="2861838" cy="501423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8" name="Google Shape;18;p4"/>
          <p:cNvSpPr txBox="1"/>
          <p:nvPr>
            <p:ph idx="2" type="subTitle"/>
          </p:nvPr>
        </p:nvSpPr>
        <p:spPr>
          <a:xfrm rot="-449892">
            <a:off x="5695787" y="2800290"/>
            <a:ext cx="2862175" cy="474779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972000" y="2150850"/>
            <a:ext cx="7200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(dark)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972000" y="2150850"/>
            <a:ext cx="7200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 (dark)">
  <p:cSld name="TITLE_AND_BODY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, title and body">
  <p:cSld name="TITLE_AND_BODY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idx="1" type="body"/>
          </p:nvPr>
        </p:nvSpPr>
        <p:spPr>
          <a:xfrm>
            <a:off x="934075" y="1536475"/>
            <a:ext cx="7200000" cy="30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type="title"/>
          </p:nvPr>
        </p:nvSpPr>
        <p:spPr>
          <a:xfrm>
            <a:off x="972000" y="7997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subTitle"/>
          </p:nvPr>
        </p:nvSpPr>
        <p:spPr>
          <a:xfrm>
            <a:off x="972000" y="445625"/>
            <a:ext cx="72000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, title and body 1">
  <p:cSld name="TITLE_AND_BODY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idx="1" type="body"/>
          </p:nvPr>
        </p:nvSpPr>
        <p:spPr>
          <a:xfrm>
            <a:off x="934075" y="1536475"/>
            <a:ext cx="7200000" cy="30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10"/>
          <p:cNvSpPr txBox="1"/>
          <p:nvPr>
            <p:ph type="title"/>
          </p:nvPr>
        </p:nvSpPr>
        <p:spPr>
          <a:xfrm>
            <a:off x="972000" y="7997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2" type="subTitle"/>
          </p:nvPr>
        </p:nvSpPr>
        <p:spPr>
          <a:xfrm>
            <a:off x="972000" y="445625"/>
            <a:ext cx="72000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23" Type="http://schemas.openxmlformats.org/officeDocument/2006/relationships/theme" Target="../theme/theme2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Open Sans"/>
              <a:buNone/>
              <a:defRPr b="1" sz="2800">
                <a:solidFill>
                  <a:srgbClr val="202F6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2B68"/>
              </a:buClr>
              <a:buSzPts val="1800"/>
              <a:buFont typeface="Open Sans"/>
              <a:buChar char="●"/>
              <a:defRPr sz="18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●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●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scribbr.fr/category/dissertation-fr/" TargetMode="External"/><Relationship Id="rId4" Type="http://schemas.openxmlformats.org/officeDocument/2006/relationships/hyperlink" Target="https://www.scribbr.fr/dissertation-fr/introduction-dissertation/" TargetMode="External"/><Relationship Id="rId5" Type="http://schemas.openxmlformats.org/officeDocument/2006/relationships/hyperlink" Target="https://www.scribbr.fr/dissertation-fr/introduction-dissertation/" TargetMode="External"/><Relationship Id="rId6" Type="http://schemas.openxmlformats.org/officeDocument/2006/relationships/hyperlink" Target="https://www.scribbr.fr/manuel-normes-apa/" TargetMode="External"/><Relationship Id="rId7" Type="http://schemas.openxmlformats.org/officeDocument/2006/relationships/hyperlink" Target="https://www.scribbr.fr/generateur-apa/" TargetMode="External"/><Relationship Id="rId8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scribbr.fr/relecture-correction/" TargetMode="External"/><Relationship Id="rId4" Type="http://schemas.openxmlformats.org/officeDocument/2006/relationships/hyperlink" Target="https://www.scribbr.fr/logiciel-anti-plagiat/" TargetMode="External"/><Relationship Id="rId5" Type="http://schemas.openxmlformats.org/officeDocument/2006/relationships/hyperlink" Target="https://www.scribbr.fr/generateur-apa/" TargetMode="External"/><Relationship Id="rId6" Type="http://schemas.openxmlformats.org/officeDocument/2006/relationships/hyperlink" Target="https://www.scribbr.fr/ressources/" TargetMode="External"/><Relationship Id="rId7" Type="http://schemas.openxmlformats.org/officeDocument/2006/relationships/hyperlink" Target="https://www.scribbr.fr/ressources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scribbr.fr/dissertation-fr/introduction-dissertation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de dissertation</a:t>
            </a:r>
            <a:endParaRPr/>
          </a:p>
        </p:txBody>
      </p:sp>
      <p:sp>
        <p:nvSpPr>
          <p:cNvPr id="73" name="Google Shape;73;p23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Structure et composition de </a:t>
            </a:r>
            <a:r>
              <a:rPr lang="en-GB"/>
              <a:t>l'introduction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2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 L’énoncé du sujet </a:t>
            </a:r>
            <a:endParaRPr/>
          </a:p>
        </p:txBody>
      </p:sp>
      <p:sp>
        <p:nvSpPr>
          <p:cNvPr id="129" name="Google Shape;129;p32"/>
          <p:cNvSpPr txBox="1"/>
          <p:nvPr>
            <p:ph idx="1" type="body"/>
          </p:nvPr>
        </p:nvSpPr>
        <p:spPr>
          <a:xfrm>
            <a:off x="857875" y="1343250"/>
            <a:ext cx="72000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500">
                <a:solidFill>
                  <a:srgbClr val="15204F"/>
                </a:solidFill>
                <a:highlight>
                  <a:srgbClr val="FFFFFF"/>
                </a:highlight>
              </a:rPr>
              <a:t>Le but est de faire un lien entre l’accroche et le sujet de la dissertation, et d’i</a:t>
            </a:r>
            <a:r>
              <a:rPr lang="en-GB" sz="1500">
                <a:solidFill>
                  <a:srgbClr val="15204F"/>
                </a:solidFill>
                <a:highlight>
                  <a:srgbClr val="FFFFFF"/>
                </a:highlight>
              </a:rPr>
              <a:t>ntroduire le sujet de l’énoncé.</a:t>
            </a:r>
            <a:endParaRPr sz="1500">
              <a:solidFill>
                <a:srgbClr val="15204F"/>
              </a:solidFill>
              <a:highlight>
                <a:srgbClr val="FFFFFF"/>
              </a:highlight>
            </a:endParaRPr>
          </a:p>
        </p:txBody>
      </p:sp>
      <p:sp>
        <p:nvSpPr>
          <p:cNvPr id="130" name="Google Shape;130;p32"/>
          <p:cNvSpPr txBox="1"/>
          <p:nvPr>
            <p:ph idx="1" type="body"/>
          </p:nvPr>
        </p:nvSpPr>
        <p:spPr>
          <a:xfrm>
            <a:off x="817225" y="2691025"/>
            <a:ext cx="7720500" cy="2389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>
                <a:solidFill>
                  <a:srgbClr val="15204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Ainsi, la « liberté » semble être une vertu naturelle et innée que l’être humain est en droit de posséder dès sa naissance. </a:t>
            </a:r>
            <a:r>
              <a:rPr lang="en-GB" sz="1600">
                <a:solidFill>
                  <a:srgbClr val="15204F"/>
                </a:solidFill>
                <a:highlight>
                  <a:srgbClr val="D9EAD3"/>
                </a:highlight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600">
                <a:solidFill>
                  <a:srgbClr val="15204F"/>
                </a:solidFill>
                <a:highlight>
                  <a:srgbClr val="D9EAD3"/>
                </a:highlight>
                <a:latin typeface="Arial"/>
                <a:ea typeface="Arial"/>
                <a:cs typeface="Arial"/>
                <a:sym typeface="Arial"/>
              </a:rPr>
              <a:t> « libre » signifierait « faire tout ce que l’on veut »</a:t>
            </a:r>
            <a:r>
              <a:rPr lang="en-GB" sz="1600">
                <a:solidFill>
                  <a:srgbClr val="15204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Toutefois, comme dans tout texte juridique, ce droit accordé à l’Homme n’est valable que si certains devoirs imposés sont respectés. La « liberté » est donc entourée de normes et de lois qui la définissent au sein d’une société démocratique.</a:t>
            </a:r>
            <a:endParaRPr b="1" sz="1600"/>
          </a:p>
        </p:txBody>
      </p:sp>
      <p:sp>
        <p:nvSpPr>
          <p:cNvPr id="131" name="Google Shape;131;p32"/>
          <p:cNvSpPr txBox="1"/>
          <p:nvPr/>
        </p:nvSpPr>
        <p:spPr>
          <a:xfrm>
            <a:off x="857875" y="2203050"/>
            <a:ext cx="55722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Sujet : Être libre, est-ce faire ce que l’on veut ?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3"/>
          <p:cNvSpPr txBox="1"/>
          <p:nvPr>
            <p:ph type="title"/>
          </p:nvPr>
        </p:nvSpPr>
        <p:spPr>
          <a:xfrm>
            <a:off x="972000" y="4002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 Définition et </a:t>
            </a:r>
            <a:r>
              <a:rPr lang="en-GB">
                <a:solidFill>
                  <a:schemeClr val="dk1"/>
                </a:solidFill>
              </a:rPr>
              <a:t>reformulation</a:t>
            </a:r>
            <a:r>
              <a:rPr lang="en-GB"/>
              <a:t> des termes du sujet </a:t>
            </a:r>
            <a:endParaRPr/>
          </a:p>
        </p:txBody>
      </p:sp>
      <p:sp>
        <p:nvSpPr>
          <p:cNvPr id="137" name="Google Shape;137;p33"/>
          <p:cNvSpPr txBox="1"/>
          <p:nvPr>
            <p:ph idx="1" type="body"/>
          </p:nvPr>
        </p:nvSpPr>
        <p:spPr>
          <a:xfrm>
            <a:off x="895800" y="1519000"/>
            <a:ext cx="7200000" cy="8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Il est primordial de donner une définition précise des termes du sujet, puis de le </a:t>
            </a:r>
            <a:r>
              <a:rPr lang="en-GB" sz="1500">
                <a:highlight>
                  <a:srgbClr val="FFF2CC"/>
                </a:highlight>
              </a:rPr>
              <a:t>reformuler</a:t>
            </a:r>
            <a:r>
              <a:rPr lang="en-GB" sz="1500"/>
              <a:t> afin de mettre en exergue le questionnement qu’il sous-entend.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38" name="Google Shape;138;p33"/>
          <p:cNvSpPr txBox="1"/>
          <p:nvPr/>
        </p:nvSpPr>
        <p:spPr>
          <a:xfrm>
            <a:off x="869775" y="2286400"/>
            <a:ext cx="55722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Sujet : Être libre, est-ce faire ce que l’on veut ?</a:t>
            </a:r>
            <a:endParaRPr b="1"/>
          </a:p>
        </p:txBody>
      </p:sp>
      <p:sp>
        <p:nvSpPr>
          <p:cNvPr id="139" name="Google Shape;139;p33"/>
          <p:cNvSpPr txBox="1"/>
          <p:nvPr/>
        </p:nvSpPr>
        <p:spPr>
          <a:xfrm>
            <a:off x="895800" y="2731300"/>
            <a:ext cx="7200000" cy="300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D405F"/>
                </a:solidFill>
                <a:highlight>
                  <a:schemeClr val="lt1"/>
                </a:highlight>
              </a:rPr>
              <a:t>On définit un être « </a:t>
            </a:r>
            <a:r>
              <a:rPr lang="en-GB" sz="1600">
                <a:solidFill>
                  <a:srgbClr val="0D405F"/>
                </a:solidFill>
                <a:highlight>
                  <a:srgbClr val="D9EAD3"/>
                </a:highlight>
              </a:rPr>
              <a:t>libre</a:t>
            </a:r>
            <a:r>
              <a:rPr lang="en-GB" sz="1600">
                <a:solidFill>
                  <a:srgbClr val="0D405F"/>
                </a:solidFill>
                <a:highlight>
                  <a:schemeClr val="lt1"/>
                </a:highlight>
              </a:rPr>
              <a:t> » comme ayant le pouvoir de faire ce qu’il veut, d’agir ou non, de n’être captif d’aucun devoir moral ou juridique. On peut lier la « liberté » à la seule « volonté » du sujet. Cette « </a:t>
            </a:r>
            <a:r>
              <a:rPr lang="en-GB" sz="1600">
                <a:solidFill>
                  <a:srgbClr val="0D405F"/>
                </a:solidFill>
                <a:highlight>
                  <a:srgbClr val="D9EAD3"/>
                </a:highlight>
              </a:rPr>
              <a:t>volonté</a:t>
            </a:r>
            <a:r>
              <a:rPr lang="en-GB" sz="1600">
                <a:solidFill>
                  <a:srgbClr val="0D405F"/>
                </a:solidFill>
                <a:highlight>
                  <a:schemeClr val="lt1"/>
                </a:highlight>
              </a:rPr>
              <a:t> » pouvant être décrite comme le fait de « désirer » ou celui de « décider rationnellement » une chose.  </a:t>
            </a:r>
            <a:r>
              <a:rPr lang="en-GB" sz="1600">
                <a:solidFill>
                  <a:srgbClr val="0D405F"/>
                </a:solidFill>
                <a:highlight>
                  <a:srgbClr val="FFF2CC"/>
                </a:highlight>
              </a:rPr>
              <a:t>Notre </a:t>
            </a:r>
            <a:r>
              <a:rPr lang="en-GB" sz="1600">
                <a:solidFill>
                  <a:srgbClr val="0D405F"/>
                </a:solidFill>
                <a:highlight>
                  <a:srgbClr val="FFF2CC"/>
                </a:highlight>
              </a:rPr>
              <a:t>capacité</a:t>
            </a:r>
            <a:r>
              <a:rPr lang="en-GB" sz="1600">
                <a:solidFill>
                  <a:srgbClr val="0D405F"/>
                </a:solidFill>
                <a:highlight>
                  <a:srgbClr val="FFF2CC"/>
                </a:highlight>
              </a:rPr>
              <a:t> à faire ce que l’on veut fait-il de nous des êtres libres ?</a:t>
            </a:r>
            <a:endParaRPr sz="1600">
              <a:solidFill>
                <a:srgbClr val="0D405F"/>
              </a:solidFill>
              <a:highlight>
                <a:srgbClr val="FFF2CC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4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4. La problématique</a:t>
            </a:r>
            <a:endParaRPr/>
          </a:p>
        </p:txBody>
      </p:sp>
      <p:sp>
        <p:nvSpPr>
          <p:cNvPr id="145" name="Google Shape;145;p34"/>
          <p:cNvSpPr txBox="1"/>
          <p:nvPr>
            <p:ph idx="1" type="body"/>
          </p:nvPr>
        </p:nvSpPr>
        <p:spPr>
          <a:xfrm>
            <a:off x="869775" y="1331963"/>
            <a:ext cx="7200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Elle permet d’indiquer</a:t>
            </a:r>
            <a:r>
              <a:rPr lang="en-GB" sz="1500"/>
              <a:t> le problème auquel le développement de la dissertation devra répondre. 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46" name="Google Shape;146;p34"/>
          <p:cNvSpPr txBox="1"/>
          <p:nvPr/>
        </p:nvSpPr>
        <p:spPr>
          <a:xfrm>
            <a:off x="869775" y="2286400"/>
            <a:ext cx="55722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Sujet : Être libre, est-ce faire ce que l’on veut ?</a:t>
            </a:r>
            <a:endParaRPr b="1"/>
          </a:p>
        </p:txBody>
      </p:sp>
      <p:sp>
        <p:nvSpPr>
          <p:cNvPr id="147" name="Google Shape;147;p34"/>
          <p:cNvSpPr txBox="1"/>
          <p:nvPr/>
        </p:nvSpPr>
        <p:spPr>
          <a:xfrm>
            <a:off x="869775" y="2905125"/>
            <a:ext cx="7200000" cy="10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D405F"/>
                </a:solidFill>
                <a:highlight>
                  <a:schemeClr val="lt1"/>
                </a:highlight>
              </a:rPr>
              <a:t>Il est donc nécessaire de se demander si </a:t>
            </a:r>
            <a:r>
              <a:rPr lang="en-GB" sz="1500">
                <a:solidFill>
                  <a:srgbClr val="0D405F"/>
                </a:solidFill>
                <a:highlight>
                  <a:srgbClr val="D9EAD3"/>
                </a:highlight>
              </a:rPr>
              <a:t>l’Homme est un être libre capable de faire des choix rationnels </a:t>
            </a:r>
            <a:r>
              <a:rPr b="1" lang="en-GB" sz="1500" u="sng">
                <a:solidFill>
                  <a:srgbClr val="0D405F"/>
                </a:solidFill>
                <a:highlight>
                  <a:srgbClr val="D9EAD3"/>
                </a:highlight>
              </a:rPr>
              <a:t>ou</a:t>
            </a:r>
            <a:r>
              <a:rPr lang="en-GB" sz="1500">
                <a:solidFill>
                  <a:srgbClr val="0D405F"/>
                </a:solidFill>
                <a:highlight>
                  <a:srgbClr val="D9EAD3"/>
                </a:highlight>
              </a:rPr>
              <a:t> s’il est esclave de lui-même et de ses désirs ?</a:t>
            </a:r>
            <a:endParaRPr sz="1600">
              <a:solidFill>
                <a:srgbClr val="0D405F"/>
              </a:solidFill>
              <a:highlight>
                <a:srgbClr val="D9EAD3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5"/>
          <p:cNvSpPr txBox="1"/>
          <p:nvPr>
            <p:ph type="title"/>
          </p:nvPr>
        </p:nvSpPr>
        <p:spPr>
          <a:xfrm>
            <a:off x="909250" y="38707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5. L’annonce du plan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35"/>
          <p:cNvSpPr txBox="1"/>
          <p:nvPr>
            <p:ph idx="1" type="body"/>
          </p:nvPr>
        </p:nvSpPr>
        <p:spPr>
          <a:xfrm>
            <a:off x="768400" y="1231425"/>
            <a:ext cx="7530000" cy="10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Donne un premier aperçu de la structure du développement.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500"/>
              <a:buChar char="✓"/>
            </a:pPr>
            <a:r>
              <a:rPr lang="en-GB" sz="1500"/>
              <a:t>Permet au correcteur de repérer un hors sujet. 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54" name="Google Shape;154;p35"/>
          <p:cNvSpPr txBox="1"/>
          <p:nvPr/>
        </p:nvSpPr>
        <p:spPr>
          <a:xfrm>
            <a:off x="869775" y="2286400"/>
            <a:ext cx="55722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Sujet : Être libre, est-ce faire ce que l’on veut ?</a:t>
            </a:r>
            <a:endParaRPr b="1"/>
          </a:p>
        </p:txBody>
      </p:sp>
      <p:sp>
        <p:nvSpPr>
          <p:cNvPr id="155" name="Google Shape;155;p35"/>
          <p:cNvSpPr txBox="1"/>
          <p:nvPr/>
        </p:nvSpPr>
        <p:spPr>
          <a:xfrm>
            <a:off x="869775" y="2752725"/>
            <a:ext cx="7200000" cy="10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D405F"/>
                </a:solidFill>
                <a:highlight>
                  <a:schemeClr val="lt1"/>
                </a:highlight>
              </a:rPr>
              <a:t>Pour répondre à cette question, il est tout d’abord nécessaire de s’interroger dans une </a:t>
            </a:r>
            <a:r>
              <a:rPr b="1" lang="en-GB" sz="1500" u="sng">
                <a:solidFill>
                  <a:srgbClr val="0D405F"/>
                </a:solidFill>
                <a:highlight>
                  <a:schemeClr val="lt1"/>
                </a:highlight>
              </a:rPr>
              <a:t>première partie</a:t>
            </a:r>
            <a:r>
              <a:rPr lang="en-GB" sz="1500">
                <a:solidFill>
                  <a:srgbClr val="0D405F"/>
                </a:solidFill>
                <a:highlight>
                  <a:schemeClr val="lt1"/>
                </a:highlight>
              </a:rPr>
              <a:t> sur </a:t>
            </a:r>
            <a:r>
              <a:rPr lang="en-GB" sz="1500">
                <a:solidFill>
                  <a:srgbClr val="0D405F"/>
                </a:solidFill>
                <a:highlight>
                  <a:srgbClr val="D9EAD3"/>
                </a:highlight>
              </a:rPr>
              <a:t>l’Homme en tant qu’individu considéré comme libre et doté de raison</a:t>
            </a:r>
            <a:r>
              <a:rPr lang="en-GB" sz="1500">
                <a:solidFill>
                  <a:srgbClr val="0D405F"/>
                </a:solidFill>
                <a:highlight>
                  <a:schemeClr val="lt1"/>
                </a:highlight>
              </a:rPr>
              <a:t>. Puis, il convient d’étudier dans une </a:t>
            </a:r>
            <a:r>
              <a:rPr b="1" lang="en-GB" sz="1500" u="sng">
                <a:solidFill>
                  <a:srgbClr val="0D405F"/>
                </a:solidFill>
                <a:highlight>
                  <a:schemeClr val="lt1"/>
                </a:highlight>
              </a:rPr>
              <a:t>seconde partie</a:t>
            </a:r>
            <a:r>
              <a:rPr lang="en-GB" sz="1500">
                <a:solidFill>
                  <a:srgbClr val="0D405F"/>
                </a:solidFill>
                <a:highlight>
                  <a:schemeClr val="lt1"/>
                </a:highlight>
              </a:rPr>
              <a:t>, </a:t>
            </a:r>
            <a:r>
              <a:rPr lang="en-GB" sz="1500">
                <a:solidFill>
                  <a:srgbClr val="0D405F"/>
                </a:solidFill>
                <a:highlight>
                  <a:srgbClr val="D9EAD3"/>
                </a:highlight>
              </a:rPr>
              <a:t>l’Homme comme un être prisonnier qui subit la contrainte et l’obligation que lui impose sa personne ainsi que l’environnement qui l’entoure.</a:t>
            </a:r>
            <a:endParaRPr sz="1500">
              <a:solidFill>
                <a:srgbClr val="0D405F"/>
              </a:solidFill>
              <a:highlight>
                <a:srgbClr val="D9EAD3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6"/>
          <p:cNvSpPr txBox="1"/>
          <p:nvPr>
            <p:ph type="ctrTitle"/>
          </p:nvPr>
        </p:nvSpPr>
        <p:spPr>
          <a:xfrm>
            <a:off x="972000" y="1715700"/>
            <a:ext cx="7200000" cy="171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Ressources recommandées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7"/>
          <p:cNvSpPr txBox="1"/>
          <p:nvPr>
            <p:ph type="title"/>
          </p:nvPr>
        </p:nvSpPr>
        <p:spPr>
          <a:xfrm>
            <a:off x="972000" y="3164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 ressources de Scribbr</a:t>
            </a:r>
            <a:endParaRPr/>
          </a:p>
        </p:txBody>
      </p:sp>
      <p:sp>
        <p:nvSpPr>
          <p:cNvPr id="166" name="Google Shape;166;p37"/>
          <p:cNvSpPr txBox="1"/>
          <p:nvPr>
            <p:ph idx="1" type="body"/>
          </p:nvPr>
        </p:nvSpPr>
        <p:spPr>
          <a:xfrm>
            <a:off x="547700" y="1138650"/>
            <a:ext cx="4513800" cy="33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3"/>
              </a:rPr>
              <a:t>Notre articles sur comment réussir la dissertation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4"/>
              </a:rPr>
              <a:t>Notre article sur l’introduction de la dissertation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5"/>
              </a:rPr>
              <a:t>Notre article la phrase d’accroche d’une introduction de dissertation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Notre </a:t>
            </a:r>
            <a:r>
              <a:rPr lang="en-GB" u="sng">
                <a:solidFill>
                  <a:schemeClr val="hlink"/>
                </a:solidFill>
                <a:hlinkClick r:id="rId6"/>
              </a:rPr>
              <a:t>manuel</a:t>
            </a:r>
            <a:r>
              <a:rPr lang="en-GB"/>
              <a:t> et </a:t>
            </a:r>
            <a:r>
              <a:rPr lang="en-GB" u="sng">
                <a:solidFill>
                  <a:schemeClr val="hlink"/>
                </a:solidFill>
                <a:hlinkClick r:id="rId7"/>
              </a:rPr>
              <a:t>générateur</a:t>
            </a:r>
            <a:r>
              <a:rPr lang="en-GB"/>
              <a:t> sur les normes APA pour vous aider à citer vos sources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89225" y="889125"/>
            <a:ext cx="299641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8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Salut</a:t>
            </a:r>
            <a:r>
              <a:rPr lang="en-GB"/>
              <a:t>, nous c’est Scribbr </a:t>
            </a:r>
            <a:r>
              <a:rPr lang="en-GB"/>
              <a:t>👋</a:t>
            </a:r>
            <a:endParaRPr/>
          </a:p>
        </p:txBody>
      </p:sp>
      <p:sp>
        <p:nvSpPr>
          <p:cNvPr id="173" name="Google Shape;173;p38"/>
          <p:cNvSpPr txBox="1"/>
          <p:nvPr>
            <p:ph idx="1" type="body"/>
          </p:nvPr>
        </p:nvSpPr>
        <p:spPr>
          <a:xfrm>
            <a:off x="934075" y="1368550"/>
            <a:ext cx="7200000" cy="32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Nous sommes une équipe de 60 personnes à Amsterdam, et nous travaillons en partenariat avec plus de 500 correcteurs indépendants à travers le monde pour aider les étudiants à obtenir leur diplôme et à devenir de meilleurs écrivains universitaires.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Chaque jour, nous travaillons dur sur notre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service de relecture et correction</a:t>
            </a: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logiciel anti-plagiat,</a:t>
            </a: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générateur de sources APA</a:t>
            </a: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 et nos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ressources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 universitaires.</a:t>
            </a:r>
            <a:endParaRPr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9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Comment utiliser cette présentation ?</a:t>
            </a:r>
            <a:endParaRPr/>
          </a:p>
        </p:txBody>
      </p:sp>
      <p:sp>
        <p:nvSpPr>
          <p:cNvPr id="179" name="Google Shape;179;p39"/>
          <p:cNvSpPr txBox="1"/>
          <p:nvPr>
            <p:ph idx="1" type="body"/>
          </p:nvPr>
        </p:nvSpPr>
        <p:spPr>
          <a:xfrm>
            <a:off x="857875" y="1152475"/>
            <a:ext cx="7459800" cy="36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Cette présentation peut être librement utilisée pour éduquer les étudiants sur la rédaction du rapport de stage. Vous pouvez :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Affichez cette présentation dans un environnement de classe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Modifiez ou supprimez des diapositives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Distribuez cette présentation sur papier ou dans des environnements d'étudiants privés (par exemple, Moodle, BlackBoard, Google Classroom, etc.)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Merci de rendre hommage à Scribbr pour la création de cette ressource.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Des questions ou des commentaires ? Ajoutez-les en dessous de l’article sur l’introduction d’une dissertation :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https://www.scribbr.fr/dissertation-fr/introduction-dissertation/</a:t>
            </a: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1400">
              <a:solidFill>
                <a:srgbClr val="1B2B68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L’introduction de dissertation</a:t>
            </a:r>
            <a:endParaRPr/>
          </a:p>
        </p:txBody>
      </p:sp>
      <p:sp>
        <p:nvSpPr>
          <p:cNvPr id="79" name="Google Shape;79;p24"/>
          <p:cNvSpPr txBox="1"/>
          <p:nvPr>
            <p:ph idx="1" type="body"/>
          </p:nvPr>
        </p:nvSpPr>
        <p:spPr>
          <a:xfrm>
            <a:off x="4245950" y="1666025"/>
            <a:ext cx="4509300" cy="21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D’une longueur de 15 à 30 lignes, l’introduction </a:t>
            </a:r>
            <a:r>
              <a:rPr lang="en-GB">
                <a:highlight>
                  <a:srgbClr val="FFFFFF"/>
                </a:highlight>
              </a:rPr>
              <a:t>doit être</a:t>
            </a: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 rédig</a:t>
            </a:r>
            <a:r>
              <a:rPr lang="en-GB">
                <a:highlight>
                  <a:srgbClr val="FFFFFF"/>
                </a:highlight>
              </a:rPr>
              <a:t>ée</a:t>
            </a: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 après avoir</a:t>
            </a:r>
            <a:r>
              <a:rPr lang="en-GB">
                <a:highlight>
                  <a:srgbClr val="FFFFFF"/>
                </a:highlight>
              </a:rPr>
              <a:t> le</a:t>
            </a: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 plan de la dissertation qui </a:t>
            </a:r>
            <a:r>
              <a:rPr lang="en-GB">
                <a:highlight>
                  <a:srgbClr val="FFFFFF"/>
                </a:highlight>
              </a:rPr>
              <a:t>répond</a:t>
            </a: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 </a:t>
            </a:r>
            <a:r>
              <a:rPr lang="en-GB">
                <a:highlight>
                  <a:schemeClr val="lt1"/>
                </a:highlight>
              </a:rPr>
              <a:t>à</a:t>
            </a: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 votre </a:t>
            </a:r>
            <a:r>
              <a:rPr lang="en-GB">
                <a:highlight>
                  <a:srgbClr val="FFFFFF"/>
                </a:highlight>
              </a:rPr>
              <a:t>problématique</a:t>
            </a:r>
            <a:r>
              <a:rPr lang="en-GB">
                <a:highlight>
                  <a:srgbClr val="FFFFFF"/>
                </a:highlight>
              </a:rPr>
              <a:t>.</a:t>
            </a:r>
            <a:r>
              <a:rPr lang="en-GB">
                <a:solidFill>
                  <a:srgbClr val="1B2B68"/>
                </a:solidFill>
                <a:highlight>
                  <a:srgbClr val="FFFFFF"/>
                </a:highlight>
              </a:rPr>
              <a:t> </a:t>
            </a:r>
            <a:endParaRPr>
              <a:solidFill>
                <a:srgbClr val="1B2B68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B2B68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50">
              <a:solidFill>
                <a:srgbClr val="555555"/>
              </a:solidFill>
              <a:highlight>
                <a:srgbClr val="FFFFFF"/>
              </a:highlight>
            </a:endParaRPr>
          </a:p>
        </p:txBody>
      </p:sp>
      <p:pic>
        <p:nvPicPr>
          <p:cNvPr id="80" name="Google Shape;8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12687">
            <a:off x="158075" y="1590163"/>
            <a:ext cx="3853601" cy="2415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Quel est le but de l’introduction d’une dissertation ? </a:t>
            </a:r>
            <a:endParaRPr/>
          </a:p>
        </p:txBody>
      </p:sp>
      <p:sp>
        <p:nvSpPr>
          <p:cNvPr id="86" name="Google Shape;86;p25"/>
          <p:cNvSpPr txBox="1"/>
          <p:nvPr>
            <p:ph idx="1" type="body"/>
          </p:nvPr>
        </p:nvSpPr>
        <p:spPr>
          <a:xfrm>
            <a:off x="934075" y="1794625"/>
            <a:ext cx="7082700" cy="31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>
                <a:highlight>
                  <a:srgbClr val="FFFFFF"/>
                </a:highlight>
              </a:rPr>
              <a:t>Introduire le sujet trait</a:t>
            </a:r>
            <a:r>
              <a:rPr lang="en-GB">
                <a:highlight>
                  <a:schemeClr val="lt1"/>
                </a:highlight>
              </a:rPr>
              <a:t>é</a:t>
            </a:r>
            <a:r>
              <a:rPr lang="en-GB">
                <a:highlight>
                  <a:srgbClr val="FFFFFF"/>
                </a:highlight>
              </a:rPr>
              <a:t>. 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0"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-GB">
                <a:highlight>
                  <a:srgbClr val="FFFFFF"/>
                </a:highlight>
              </a:rPr>
              <a:t>Exposer le problème auquel la dissertation va répondre (problématique). 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0"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-GB">
                <a:highlight>
                  <a:srgbClr val="FFFFFF"/>
                </a:highlight>
              </a:rPr>
              <a:t>Présenter la structure de son raisonnement (annonce du plan).</a:t>
            </a:r>
            <a:endParaRPr sz="1400">
              <a:solidFill>
                <a:srgbClr val="1B2B68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Sommaire</a:t>
            </a:r>
            <a:endParaRPr/>
          </a:p>
        </p:txBody>
      </p:sp>
      <p:sp>
        <p:nvSpPr>
          <p:cNvPr id="92" name="Google Shape;92;p26"/>
          <p:cNvSpPr txBox="1"/>
          <p:nvPr>
            <p:ph idx="1" type="body"/>
          </p:nvPr>
        </p:nvSpPr>
        <p:spPr>
          <a:xfrm>
            <a:off x="834675" y="1210450"/>
            <a:ext cx="6434700" cy="28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Structure d’une introduction de dissertation 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Contenu d’une introduction de dissertation</a:t>
            </a:r>
            <a:endParaRPr/>
          </a:p>
          <a:p>
            <a:pPr indent="0" lvl="0" marL="457200" rtl="0" algn="l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7"/>
          <p:cNvSpPr txBox="1"/>
          <p:nvPr>
            <p:ph type="ctrTitle"/>
          </p:nvPr>
        </p:nvSpPr>
        <p:spPr>
          <a:xfrm>
            <a:off x="972008" y="11306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 structure </a:t>
            </a:r>
            <a:endParaRPr/>
          </a:p>
        </p:txBody>
      </p:sp>
      <p:sp>
        <p:nvSpPr>
          <p:cNvPr id="98" name="Google Shape;98;p27"/>
          <p:cNvSpPr txBox="1"/>
          <p:nvPr>
            <p:ph idx="1" type="subTitle"/>
          </p:nvPr>
        </p:nvSpPr>
        <p:spPr>
          <a:xfrm>
            <a:off x="972000" y="32202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Description détaillée de la structure d’une introduction de dissertation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 txBox="1"/>
          <p:nvPr>
            <p:ph type="title"/>
          </p:nvPr>
        </p:nvSpPr>
        <p:spPr>
          <a:xfrm>
            <a:off x="934075" y="2048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Structure type </a:t>
            </a:r>
            <a:r>
              <a:rPr lang="en-GB"/>
              <a:t>d’une</a:t>
            </a:r>
            <a:r>
              <a:rPr lang="en-GB"/>
              <a:t> introduction de dissertation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0" lang="en-GB" sz="1800"/>
              <a:t>Phrase d’accroche (amorce). 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0" lang="en-GB" sz="1800"/>
              <a:t>Énoncé</a:t>
            </a:r>
            <a:r>
              <a:rPr b="0" lang="en-GB" sz="1800"/>
              <a:t> du sujet.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0" lang="en-GB" sz="1800"/>
              <a:t>Définitions des termes et reformulation du sujet. 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0" lang="en-GB" sz="1800"/>
              <a:t>Problématique. 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0" lang="en-GB" sz="1800"/>
              <a:t>Annonce du plan. 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9"/>
          <p:cNvSpPr txBox="1"/>
          <p:nvPr>
            <p:ph type="ctrTitle"/>
          </p:nvPr>
        </p:nvSpPr>
        <p:spPr>
          <a:xfrm>
            <a:off x="972008" y="11306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 contenu </a:t>
            </a:r>
            <a:endParaRPr/>
          </a:p>
        </p:txBody>
      </p:sp>
      <p:sp>
        <p:nvSpPr>
          <p:cNvPr id="109" name="Google Shape;109;p29"/>
          <p:cNvSpPr txBox="1"/>
          <p:nvPr>
            <p:ph idx="1" type="subTitle"/>
          </p:nvPr>
        </p:nvSpPr>
        <p:spPr>
          <a:xfrm>
            <a:off x="972000" y="32202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Composition des différentes parties de l’introduction de </a:t>
            </a:r>
            <a:r>
              <a:rPr lang="en-GB"/>
              <a:t>dissertation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0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La phrase d’accroche (ammorce)</a:t>
            </a:r>
            <a:endParaRPr/>
          </a:p>
        </p:txBody>
      </p:sp>
      <p:sp>
        <p:nvSpPr>
          <p:cNvPr id="115" name="Google Shape;115;p30"/>
          <p:cNvSpPr txBox="1"/>
          <p:nvPr>
            <p:ph idx="1" type="body"/>
          </p:nvPr>
        </p:nvSpPr>
        <p:spPr>
          <a:xfrm>
            <a:off x="934075" y="1919725"/>
            <a:ext cx="3495000" cy="20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Objectifs</a:t>
            </a:r>
            <a:r>
              <a:rPr lang="en-GB" sz="1500"/>
              <a:t> : 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avoir de l’originalité ;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susciter l’intérêt du lecteur ;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avoir un lien avec le sujet.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500"/>
              <a:t> 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16" name="Google Shape;116;p30"/>
          <p:cNvSpPr txBox="1"/>
          <p:nvPr/>
        </p:nvSpPr>
        <p:spPr>
          <a:xfrm>
            <a:off x="4991200" y="1919725"/>
            <a:ext cx="3759900" cy="22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Forme possible </a:t>
            </a:r>
            <a:r>
              <a:rPr lang="en-GB" sz="15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endParaRPr sz="1500">
              <a:solidFill>
                <a:srgbClr val="1B2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500"/>
              <a:buFont typeface="Open Sans"/>
              <a:buChar char="✓"/>
            </a:pPr>
            <a:r>
              <a:rPr lang="en-GB" sz="15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un fait marquant d’actualité ;</a:t>
            </a:r>
            <a:endParaRPr sz="1500">
              <a:solidFill>
                <a:srgbClr val="1B2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500"/>
              <a:buFont typeface="Open Sans"/>
              <a:buChar char="✓"/>
            </a:pPr>
            <a:r>
              <a:rPr lang="en-GB" sz="15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une donnée statistique ;</a:t>
            </a:r>
            <a:endParaRPr sz="1500">
              <a:solidFill>
                <a:srgbClr val="1B2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500"/>
              <a:buFont typeface="Open Sans"/>
              <a:buChar char="✓"/>
            </a:pPr>
            <a:r>
              <a:rPr lang="en-GB" sz="15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une citation ;</a:t>
            </a:r>
            <a:endParaRPr sz="1500">
              <a:solidFill>
                <a:srgbClr val="1B2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spcBef>
                <a:spcPts val="1600"/>
              </a:spcBef>
              <a:spcAft>
                <a:spcPts val="1600"/>
              </a:spcAft>
              <a:buClr>
                <a:srgbClr val="6AA84F"/>
              </a:buClr>
              <a:buSzPts val="1500"/>
              <a:buFont typeface="Open Sans"/>
              <a:buChar char="✓"/>
            </a:pPr>
            <a:r>
              <a:rPr lang="en-GB" sz="15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un ouvrage.</a:t>
            </a:r>
            <a:endParaRPr sz="1500">
              <a:solidFill>
                <a:srgbClr val="1B2B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Exemple de phrase d’accroche</a:t>
            </a:r>
            <a:endParaRPr/>
          </a:p>
        </p:txBody>
      </p:sp>
      <p:sp>
        <p:nvSpPr>
          <p:cNvPr id="122" name="Google Shape;122;p31"/>
          <p:cNvSpPr txBox="1"/>
          <p:nvPr/>
        </p:nvSpPr>
        <p:spPr>
          <a:xfrm>
            <a:off x="838825" y="2214550"/>
            <a:ext cx="7655700" cy="1178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D405F"/>
                </a:solidFill>
                <a:highlight>
                  <a:srgbClr val="D9EAD3"/>
                </a:highlight>
              </a:rPr>
              <a:t>« Tous les Hommes naissent et demeurent libres et égaux »</a:t>
            </a:r>
            <a:r>
              <a:rPr lang="en-GB" sz="1600">
                <a:solidFill>
                  <a:srgbClr val="0D405F"/>
                </a:solidFill>
                <a:highlight>
                  <a:schemeClr val="lt1"/>
                </a:highlight>
              </a:rPr>
              <a:t>, voici ce que promet la Déclaration des Droits de l’Homme et du Citoyen française établie en 1789, ainsi que la Constitution française de la Vème République de 1958.</a:t>
            </a:r>
            <a:endParaRPr sz="1600">
              <a:solidFill>
                <a:srgbClr val="0D405F"/>
              </a:solidFill>
              <a:highlight>
                <a:schemeClr val="lt1"/>
              </a:highlight>
            </a:endParaRPr>
          </a:p>
        </p:txBody>
      </p:sp>
      <p:sp>
        <p:nvSpPr>
          <p:cNvPr id="123" name="Google Shape;123;p31"/>
          <p:cNvSpPr txBox="1"/>
          <p:nvPr/>
        </p:nvSpPr>
        <p:spPr>
          <a:xfrm>
            <a:off x="838825" y="1631150"/>
            <a:ext cx="55722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Sujet : Être libre, est-ce faire ce que l’on veut ?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cribbr">
  <a:themeElements>
    <a:clrScheme name="Simple Light">
      <a:dk1>
        <a:srgbClr val="202F66"/>
      </a:dk1>
      <a:lt1>
        <a:srgbClr val="FFFFFF"/>
      </a:lt1>
      <a:dk2>
        <a:srgbClr val="15204F"/>
      </a:dk2>
      <a:lt2>
        <a:srgbClr val="F9F9FB"/>
      </a:lt2>
      <a:accent1>
        <a:srgbClr val="FC5216"/>
      </a:accent1>
      <a:accent2>
        <a:srgbClr val="18CDBB"/>
      </a:accent2>
      <a:accent3>
        <a:srgbClr val="BE59BE"/>
      </a:accent3>
      <a:accent4>
        <a:srgbClr val="92C65A"/>
      </a:accent4>
      <a:accent5>
        <a:srgbClr val="FFC107"/>
      </a:accent5>
      <a:accent6>
        <a:srgbClr val="FF6562"/>
      </a:accent6>
      <a:hlink>
        <a:srgbClr val="1F80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