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Work Sans"/>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WorkSans-bold.fntdata"/><Relationship Id="rId43" Type="http://schemas.openxmlformats.org/officeDocument/2006/relationships/font" Target="fonts/WorkSans-regular.fntdata"/><Relationship Id="rId46" Type="http://schemas.openxmlformats.org/officeDocument/2006/relationships/font" Target="fonts/WorkSans-boldItalic.fntdata"/><Relationship Id="rId45" Type="http://schemas.openxmlformats.org/officeDocument/2006/relationships/font" Target="fonts/Work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category/deutsche-zitierweise/?utm_source=lecture-slides&amp;utm_medium=google-docs&amp;utm_campaign=slides-fussnote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doi/?utm_source=lecture-slides&amp;utm_medium=google-docs&amp;utm_campaign=slides-fussnote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doi/?utm_source=lecture-slides&amp;utm_medium=google-docs&amp;utm_campaign=slides-fussnote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direktes-zitat/?utm_source=lecture-slides&amp;utm_medium=google-docs&amp;utm_campaign=slides-fussnote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et-al/?utm_source=lecture-slides&amp;utm_medium=google-docs&amp;utm_campaign=slides-fussnoten"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direktes-zitat/?utm_source=lecture-slides&amp;utm_medium=google-docs&amp;utm_campaign=slides-fussnoten" TargetMode="External"/><Relationship Id="rId3" Type="http://schemas.openxmlformats.org/officeDocument/2006/relationships/hyperlink" Target="https://www.scribbr.de/richtig-zitieren/paraphrasieren/?utm_source=lecture-slides&amp;utm_medium=google-docs&amp;utm_campaign=slides-fussnoten" TargetMode="External"/><Relationship Id="rId4" Type="http://schemas.openxmlformats.org/officeDocument/2006/relationships/hyperlink" Target="https://www.scribbr.de/richtig-zitieren/quellenangabe/?utm_source=lecture-slides&amp;utm_medium=google-docs&amp;utm_campaign=slides-fussnoten" TargetMode="External"/><Relationship Id="rId5" Type="http://schemas.openxmlformats.org/officeDocument/2006/relationships/hyperlink" Target="https://www.scribbr.de/aufbau-und-gliederung/literaturverzeichnis-bachelorarbeit/?utm_source=lecture-slides&amp;utm_medium=google-docs&amp;utm_campaign=slides-fussnoten"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aufbau-und-gliederung/literaturverzeichnis-bachelorarbeit/?utm_source=lecture-slides&amp;utm_medium=google-docs&amp;utm_campaign=slides-fussnoten" TargetMode="External"/><Relationship Id="rId3" Type="http://schemas.openxmlformats.org/officeDocument/2006/relationships/hyperlink" Target="https://www.scribbr.de/category/deutsche-zitierweise/#fussnote-zitieren" TargetMode="External"/><Relationship Id="rId4" Type="http://schemas.openxmlformats.org/officeDocument/2006/relationships/hyperlink" Target="https://www.scribbr.de/richtig-zitieren/quellenangabe-buch/?utm_source=lecture-slides&amp;utm_medium=google-docs&amp;utm_campaign=slides-fussnoten" TargetMode="External"/><Relationship Id="rId5" Type="http://schemas.openxmlformats.org/officeDocument/2006/relationships/hyperlink" Target="https://www.scribbr.de/richtig-zitieren/zeitungsartikel-zitieren/?utm_source=lecture-slides&amp;utm_medium=google-docs&amp;utm_campaign=slides-fussnoten" TargetMode="External"/><Relationship Id="rId6" Type="http://schemas.openxmlformats.org/officeDocument/2006/relationships/hyperlink" Target="https://www.scribbr.de/richtig-zitieren/internetquellen-zitieren/?utm_source=lecture-slides&amp;utm_medium=google-docs&amp;utm_campaign=slides-fussnoten" TargetMode="External"/><Relationship Id="rId7" Type="http://schemas.openxmlformats.org/officeDocument/2006/relationships/hyperlink" Target="https://www.scribbr.de/richtig-zitieren/zeitschrift-zitieren/?utm_source=lecture-slides&amp;utm_medium=google-docs&amp;utm_campaign=slides-fussnoten"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doi/?utm_source=lecture-slides&amp;utm_medium=google-docs&amp;utm_campaign=slides-fussnote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pdf-zitieren/?utm_source=lecture-slides&amp;utm_medium=google-docs&amp;utm_campaign=slides-fussnoten" TargetMode="External"/><Relationship Id="rId3" Type="http://schemas.openxmlformats.org/officeDocument/2006/relationships/hyperlink" Target="https://www.scribbr.de/richtig-zitieren/doi/?utm_source=lecture-slides&amp;utm_medium=google-docs&amp;utm_campaign=slides-fussnoten"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wikipedia-zitieren/?utm_source=lecture-slides&amp;utm_medium=google-docs&amp;utm_campaign=slides-fussnoten"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et-al/?utm_source=lecture-slides&amp;utm_medium=google-docs&amp;utm_campaign=slides-fussnoten"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category/richtig-zitieren/?utm_source=lecture-slides&amp;utm_medium=google-docs&amp;utm_campaign=slides-fussnoten" TargetMode="External"/><Relationship Id="rId3" Type="http://schemas.openxmlformats.org/officeDocument/2006/relationships/hyperlink" Target="https://www.scribbr.de/category/richtig-zitieren/#im-text" TargetMode="External"/><Relationship Id="rId4" Type="http://schemas.openxmlformats.org/officeDocument/2006/relationships/hyperlink" Target="https://www.scribbr.de/category/richtig-zitieren/#literaturverzeichnis" TargetMode="External"/><Relationship Id="rId5" Type="http://schemas.openxmlformats.org/officeDocument/2006/relationships/hyperlink" Target="https://www.scribbr.de/category/plagiat/?utm_source=lecture-slides&amp;utm_medium=google-docs&amp;utm_campaign=slides-fussnoten"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paraphrasieren/?utm_source=lecture-slides&amp;utm_medium=google-docs&amp;utm_campaign=slides-fussnoten" TargetMode="External"/><Relationship Id="rId3" Type="http://schemas.openxmlformats.org/officeDocument/2006/relationships/hyperlink" Target="https://www.scribbr.de/richtig-zitieren/vgl/?utm_source=lecture-slides&amp;utm_medium=google-docs&amp;utm_campaign=slides-fussnoten" TargetMode="External"/><Relationship Id="rId4" Type="http://schemas.openxmlformats.org/officeDocument/2006/relationships/hyperlink" Target="https://www.scribbr.de/richtig-zitieren/direktes-zitat/?utm_source=lecture-slides&amp;utm_medium=google-docs&amp;utm_campaign=slides-fussnote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doi/?utm_source=lecture-slides&amp;utm_medium=google-docs&amp;utm_campaign=slides-fussnote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richtig-zitieren/doi/?utm_source=lecture-slides&amp;utm_medium=google-docs&amp;utm_campaign=slides-fussnote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Diese Vorlesungsfolien basieren auf dem Artikel </a:t>
            </a:r>
            <a:r>
              <a:rPr i="1" lang="en-GB"/>
              <a:t>Anleitung – Deutsche Zitierweise: Fußnoten zitieren</a:t>
            </a:r>
            <a:r>
              <a:rPr lang="en-GB"/>
              <a:t> in der Scribbr-Wissensdatenbank. Dieser Artikel kann hier gefunden werden: </a:t>
            </a:r>
            <a:r>
              <a:rPr lang="en-GB" u="sng">
                <a:solidFill>
                  <a:schemeClr val="hlink"/>
                </a:solidFill>
                <a:hlinkClick r:id="rId2"/>
              </a:rPr>
              <a:t>https://www.scribbr.de/category/deutsche-zitierweise/</a:t>
            </a:r>
            <a:br>
              <a:rPr lang="en-GB"/>
            </a:br>
            <a:endParaRPr/>
          </a:p>
          <a:p>
            <a:pPr indent="0" lvl="0" marL="0" rtl="0" algn="l">
              <a:spcBef>
                <a:spcPts val="0"/>
              </a:spcBef>
              <a:spcAft>
                <a:spcPts val="0"/>
              </a:spcAft>
              <a:buNone/>
            </a:pPr>
            <a:r>
              <a:rPr lang="en-GB"/>
              <a:t>Diese Präsentation stellt die grundlegenden Zitierregeln für die Deutsche </a:t>
            </a:r>
            <a:r>
              <a:rPr lang="en-GB"/>
              <a:t>Zitierweise</a:t>
            </a:r>
            <a:r>
              <a:rPr lang="en-GB"/>
              <a:t> vor.</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GB"/>
              <a:t>Diese Präsentation bearbeiten: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Auf </a:t>
            </a:r>
            <a:r>
              <a:rPr lang="en-GB">
                <a:highlight>
                  <a:srgbClr val="FFFFFF"/>
                </a:highlight>
              </a:rPr>
              <a:t>‚Datei‘ </a:t>
            </a:r>
            <a:r>
              <a:rPr lang="en-GB"/>
              <a:t>links oben in der Ecke klicken.</a:t>
            </a:r>
            <a:endParaRPr/>
          </a:p>
          <a:p>
            <a:pPr indent="-298450" lvl="0" marL="457200" rtl="0" algn="l">
              <a:spcBef>
                <a:spcPts val="0"/>
              </a:spcBef>
              <a:spcAft>
                <a:spcPts val="0"/>
              </a:spcAft>
              <a:buSzPts val="1100"/>
              <a:buAutoNum type="arabicPeriod"/>
            </a:pPr>
            <a:r>
              <a:rPr lang="en-GB"/>
              <a:t>Auf ‚Eine Kopie erstellen‘</a:t>
            </a:r>
            <a:r>
              <a:rPr lang="en-GB">
                <a:highlight>
                  <a:srgbClr val="FFFFFF"/>
                </a:highlight>
              </a:rPr>
              <a:t> klicken.</a:t>
            </a:r>
            <a:r>
              <a:rPr lang="en-GB"/>
              <a:t> </a:t>
            </a:r>
            <a:endParaRPr/>
          </a:p>
          <a:p>
            <a:pPr indent="-298450" lvl="0" marL="457200" rtl="0" algn="l">
              <a:spcBef>
                <a:spcPts val="0"/>
              </a:spcBef>
              <a:spcAft>
                <a:spcPts val="0"/>
              </a:spcAft>
              <a:buSzPts val="1100"/>
              <a:buAutoNum type="arabicPeriod"/>
            </a:pPr>
            <a:r>
              <a:rPr lang="en-GB"/>
              <a:t>Die Präsentation im persönlichen Google Drive speichern.</a:t>
            </a:r>
            <a:endParaRPr/>
          </a:p>
          <a:p>
            <a:pPr indent="-298450" lvl="0" marL="457200" rtl="0" algn="l">
              <a:spcBef>
                <a:spcPts val="0"/>
              </a:spcBef>
              <a:spcAft>
                <a:spcPts val="0"/>
              </a:spcAft>
              <a:buSzPts val="1100"/>
              <a:buAutoNum type="arabicPeriod"/>
            </a:pPr>
            <a:r>
              <a:rPr lang="en-GB"/>
              <a:t>Nun können Sie die Kopie dieser Vorlesungsfolien bearbeiten!</a:t>
            </a:r>
            <a:br>
              <a:rPr lang="en-GB"/>
            </a:br>
            <a:br>
              <a:rPr lang="en-GB"/>
            </a:b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fd942b3f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fd942b3f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Für Vollbelege von Internetquellen wird der/die Autor*in, der Titel des Online-Artikels oder der Webseite, das Erscheinungsdatum, die URL und das Zugriffsdatum angegeben.</a:t>
            </a:r>
            <a:endParaRPr/>
          </a:p>
          <a:p>
            <a:pPr indent="-298450" lvl="0" marL="457200" rtl="0" algn="l">
              <a:lnSpc>
                <a:spcPct val="180000"/>
              </a:lnSpc>
              <a:spcBef>
                <a:spcPts val="0"/>
              </a:spcBef>
              <a:spcAft>
                <a:spcPts val="0"/>
              </a:spcAft>
              <a:buSzPts val="1100"/>
              <a:buChar char="●"/>
            </a:pPr>
            <a:r>
              <a:rPr lang="en-GB"/>
              <a:t>Der Kurzbeleg besteht aus Autor*in und Jahr.</a:t>
            </a:r>
            <a:endParaRPr/>
          </a:p>
          <a:p>
            <a:pPr indent="0" lvl="0" marL="0" rtl="0" algn="l">
              <a:lnSpc>
                <a:spcPct val="180000"/>
              </a:lnSpc>
              <a:spcBef>
                <a:spcPts val="1200"/>
              </a:spcBef>
              <a:spcAft>
                <a:spcPts val="120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7fd942b3f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fd942b3f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Für Vollbelege von Zeitungsartikeln wird der/die Autor*in, der Titel des Artikels, die Zeitung, das Erscheinungsdatum sowie die genaue Seitenzahl angegeben. </a:t>
            </a:r>
            <a:endParaRPr/>
          </a:p>
          <a:p>
            <a:pPr indent="-298450" lvl="0" marL="457200" rtl="0" algn="l">
              <a:lnSpc>
                <a:spcPct val="180000"/>
              </a:lnSpc>
              <a:spcBef>
                <a:spcPts val="0"/>
              </a:spcBef>
              <a:spcAft>
                <a:spcPts val="0"/>
              </a:spcAft>
              <a:buSzPts val="1100"/>
              <a:buChar char="●"/>
            </a:pPr>
            <a:r>
              <a:rPr lang="en-GB"/>
              <a:t>Der Kurzbeleg besteht aus Autor*in, Jahr und Seitenzahl. </a:t>
            </a:r>
            <a:endParaRPr/>
          </a:p>
          <a:p>
            <a:pPr indent="-298450" lvl="0" marL="457200" rtl="0" algn="l">
              <a:spcBef>
                <a:spcPts val="0"/>
              </a:spcBef>
              <a:spcAft>
                <a:spcPts val="0"/>
              </a:spcAft>
              <a:buSzPts val="1100"/>
              <a:buChar char="●"/>
            </a:pPr>
            <a:r>
              <a:rPr lang="en-GB">
                <a:highlight>
                  <a:schemeClr val="lt1"/>
                </a:highlight>
              </a:rPr>
              <a:t>Wurde der Zeitungsartikel online abgerufen, sollte zusätzlich die URL oder der </a:t>
            </a:r>
            <a:r>
              <a:rPr lang="en-GB" u="sng">
                <a:solidFill>
                  <a:schemeClr val="hlink"/>
                </a:solidFill>
                <a:highlight>
                  <a:schemeClr val="lt1"/>
                </a:highlight>
                <a:hlinkClick r:id="rId2"/>
              </a:rPr>
              <a:t>DOI</a:t>
            </a:r>
            <a:r>
              <a:rPr lang="en-GB">
                <a:highlight>
                  <a:schemeClr val="lt1"/>
                </a:highlight>
              </a:rPr>
              <a:t> vor der Seitenzahl im Vollbeleg hinzugefügt werden.</a:t>
            </a:r>
            <a:endParaRPr/>
          </a:p>
          <a:p>
            <a:pPr indent="0" lvl="0" marL="0" rtl="0" algn="l">
              <a:lnSpc>
                <a:spcPct val="180000"/>
              </a:lnSpc>
              <a:spcBef>
                <a:spcPts val="0"/>
              </a:spcBef>
              <a:spcAft>
                <a:spcPts val="0"/>
              </a:spcAft>
              <a:buNone/>
            </a:pPr>
            <a:r>
              <a:t/>
            </a:r>
            <a:endParaRPr/>
          </a:p>
          <a:p>
            <a:pPr indent="0" lvl="0" marL="269999" rtl="0" algn="l">
              <a:lnSpc>
                <a:spcPct val="150000"/>
              </a:lnSpc>
              <a:spcBef>
                <a:spcPts val="1200"/>
              </a:spcBef>
              <a:spcAft>
                <a:spcPts val="0"/>
              </a:spcAft>
              <a:buNone/>
            </a:pPr>
            <a:r>
              <a:t/>
            </a:r>
            <a:endParaRPr sz="1400">
              <a:solidFill>
                <a:srgbClr val="1B2B68"/>
              </a:solidFill>
              <a:latin typeface="Times New Roman"/>
              <a:ea typeface="Times New Roman"/>
              <a:cs typeface="Times New Roman"/>
              <a:sym typeface="Times New Roman"/>
            </a:endParaRPr>
          </a:p>
          <a:p>
            <a:pPr indent="0" lvl="0" marL="0" rtl="0" algn="l">
              <a:lnSpc>
                <a:spcPct val="180000"/>
              </a:lnSpc>
              <a:spcBef>
                <a:spcPts val="1600"/>
              </a:spcBef>
              <a:spcAft>
                <a:spcPts val="120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fd942b3f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fd942b3f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Für Vollbelege von Studienarbeiten wird der/die Autor*in, der Titel der Studienarbeit, die Art der Studienarbeit, das Studienfach, der Erscheinungsort sowie die Universität oder der Verlag, das Erscheinungsjahr sowie die genaue Seitenzahl angegeben. </a:t>
            </a:r>
            <a:endParaRPr/>
          </a:p>
          <a:p>
            <a:pPr indent="-298450" lvl="0" marL="457200" rtl="0" algn="l">
              <a:lnSpc>
                <a:spcPct val="180000"/>
              </a:lnSpc>
              <a:spcBef>
                <a:spcPts val="0"/>
              </a:spcBef>
              <a:spcAft>
                <a:spcPts val="0"/>
              </a:spcAft>
              <a:buSzPts val="1100"/>
              <a:buChar char="●"/>
            </a:pPr>
            <a:r>
              <a:rPr lang="en-GB"/>
              <a:t>Der Kurzbeleg besteht aus Autor*in, Jahr und Seitenzahl. </a:t>
            </a:r>
            <a:endParaRPr/>
          </a:p>
          <a:p>
            <a:pPr indent="-298450" lvl="0" marL="457200" rtl="0" algn="l">
              <a:spcBef>
                <a:spcPts val="0"/>
              </a:spcBef>
              <a:spcAft>
                <a:spcPts val="0"/>
              </a:spcAft>
              <a:buSzPts val="1100"/>
              <a:buChar char="●"/>
            </a:pPr>
            <a:r>
              <a:rPr lang="en-GB">
                <a:highlight>
                  <a:schemeClr val="lt1"/>
                </a:highlight>
              </a:rPr>
              <a:t>Wurde die Studienarbeit online abgerufen, sollte zusätzlich die URL oder der </a:t>
            </a:r>
            <a:r>
              <a:rPr lang="en-GB" u="sng">
                <a:solidFill>
                  <a:schemeClr val="hlink"/>
                </a:solidFill>
                <a:highlight>
                  <a:schemeClr val="lt1"/>
                </a:highlight>
                <a:hlinkClick r:id="rId2"/>
              </a:rPr>
              <a:t>DOI</a:t>
            </a:r>
            <a:r>
              <a:rPr lang="en-GB">
                <a:highlight>
                  <a:schemeClr val="lt1"/>
                </a:highlight>
              </a:rPr>
              <a:t> vor der Seitenzahl im Vollbeleg hinzugefügt werden.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7fd942b3f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fd942b3f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Für Vollbelege von Filmen wird der/die Produzent*in, der Titel des Films, der </a:t>
            </a:r>
            <a:r>
              <a:rPr lang="en-GB"/>
              <a:t>Produktionsort</a:t>
            </a:r>
            <a:r>
              <a:rPr lang="en-GB"/>
              <a:t>, die Produktionsfirma, das Erscheinungsjahr sowie die genaue Zeitangabe des Zitats angegeben. </a:t>
            </a:r>
            <a:endParaRPr/>
          </a:p>
          <a:p>
            <a:pPr indent="-298450" lvl="0" marL="457200" rtl="0" algn="l">
              <a:lnSpc>
                <a:spcPct val="180000"/>
              </a:lnSpc>
              <a:spcBef>
                <a:spcPts val="0"/>
              </a:spcBef>
              <a:spcAft>
                <a:spcPts val="0"/>
              </a:spcAft>
              <a:buSzPts val="1100"/>
              <a:buChar char="●"/>
            </a:pPr>
            <a:r>
              <a:rPr lang="en-GB"/>
              <a:t>Der Kurzbeleg besteht aus </a:t>
            </a:r>
            <a:r>
              <a:rPr lang="en-GB"/>
              <a:t>Produzent*in</a:t>
            </a:r>
            <a:r>
              <a:rPr lang="en-GB"/>
              <a:t>, Jahr und </a:t>
            </a:r>
            <a:r>
              <a:rPr lang="en-GB"/>
              <a:t>Zeitangabe.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74dbcda30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74dbcda30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Für Vollbelege von YouTube-Videos wird der/die Ersteller*in, der Titel des Videos, das Erscheinungsdatum, die URL sowie die genaue Zeitangabe des Zitats angegeben. </a:t>
            </a:r>
            <a:endParaRPr/>
          </a:p>
          <a:p>
            <a:pPr indent="-298450" lvl="0" marL="457200" rtl="0" algn="l">
              <a:lnSpc>
                <a:spcPct val="180000"/>
              </a:lnSpc>
              <a:spcBef>
                <a:spcPts val="0"/>
              </a:spcBef>
              <a:spcAft>
                <a:spcPts val="0"/>
              </a:spcAft>
              <a:buSzPts val="1100"/>
              <a:buChar char="●"/>
            </a:pPr>
            <a:r>
              <a:rPr lang="en-GB"/>
              <a:t>Der Kurzbeleg besteht aus Ersteller*in, Jahr und Zeitangabe.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52d557532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2d557532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Ein </a:t>
            </a:r>
            <a:r>
              <a:rPr lang="en-GB" u="sng">
                <a:solidFill>
                  <a:schemeClr val="hlink"/>
                </a:solidFill>
                <a:hlinkClick r:id="rId2"/>
              </a:rPr>
              <a:t>direktes Zitat</a:t>
            </a:r>
            <a:r>
              <a:rPr lang="en-GB"/>
              <a:t>, das sich über drei oder mehr Zeilen erstreckt bzw. mehr als 40 Wörter umfasst, wird als Blockzitat geschrieben. </a:t>
            </a:r>
            <a:br>
              <a:rPr lang="en-GB"/>
            </a:br>
            <a:endParaRPr/>
          </a:p>
          <a:p>
            <a:pPr indent="-298450" lvl="0" marL="457200" rtl="0" algn="l">
              <a:lnSpc>
                <a:spcPct val="100000"/>
              </a:lnSpc>
              <a:spcBef>
                <a:spcPts val="0"/>
              </a:spcBef>
              <a:spcAft>
                <a:spcPts val="0"/>
              </a:spcAft>
              <a:buSzPts val="1100"/>
              <a:buChar char="●"/>
            </a:pPr>
            <a:r>
              <a:rPr lang="en-GB"/>
              <a:t>Dabei wird</a:t>
            </a:r>
            <a:br>
              <a:rPr lang="en-GB"/>
            </a:br>
            <a:r>
              <a:rPr lang="en-GB"/>
              <a:t>→ die Schriftgröße verkleinert (bei Normalgröße von 12 pt. auf 10 pt.), </a:t>
            </a:r>
            <a:br>
              <a:rPr lang="en-GB"/>
            </a:br>
            <a:r>
              <a:rPr lang="en-GB"/>
              <a:t>→ die Tabulatoren um 1 cm eingerückt,</a:t>
            </a:r>
            <a:br>
              <a:rPr lang="en-GB"/>
            </a:br>
            <a:r>
              <a:rPr lang="en-GB"/>
              <a:t>→ der Zeilenabstand auf einfach eingestellt und </a:t>
            </a:r>
            <a:br>
              <a:rPr lang="en-GB"/>
            </a:br>
            <a:r>
              <a:rPr lang="en-GB"/>
              <a:t>→ das Zitat mit Leerzeilen davor und danach vom übrigen Text abgesetzt.  </a:t>
            </a:r>
            <a:br>
              <a:rPr lang="en-GB"/>
            </a:br>
            <a:endParaRPr/>
          </a:p>
          <a:p>
            <a:pPr indent="-298450" lvl="0" marL="457200" rtl="0" algn="l">
              <a:lnSpc>
                <a:spcPct val="100000"/>
              </a:lnSpc>
              <a:spcBef>
                <a:spcPts val="0"/>
              </a:spcBef>
              <a:spcAft>
                <a:spcPts val="0"/>
              </a:spcAft>
              <a:buSzPts val="1100"/>
              <a:buChar char="●"/>
            </a:pPr>
            <a:r>
              <a:rPr lang="en-GB"/>
              <a:t>Anführungszeichen werden bei Blockzitaten nicht verwendet. </a:t>
            </a:r>
            <a:br>
              <a:rPr lang="en-GB"/>
            </a:br>
            <a:endParaRPr/>
          </a:p>
          <a:p>
            <a:pPr indent="0" lvl="0" marL="0" rtl="0" algn="l">
              <a:lnSpc>
                <a:spcPct val="180000"/>
              </a:lnSpc>
              <a:spcBef>
                <a:spcPts val="1200"/>
              </a:spcBef>
              <a:spcAft>
                <a:spcPts val="0"/>
              </a:spcAft>
              <a:buNone/>
            </a:pPr>
            <a:r>
              <a:t/>
            </a:r>
            <a:endParaRPr/>
          </a:p>
          <a:p>
            <a:pPr indent="0" lvl="0" marL="0" rtl="0" algn="l">
              <a:lnSpc>
                <a:spcPct val="180000"/>
              </a:lnSpc>
              <a:spcBef>
                <a:spcPts val="1200"/>
              </a:spcBef>
              <a:spcAft>
                <a:spcPts val="0"/>
              </a:spcAft>
              <a:buNone/>
            </a:pPr>
            <a:r>
              <a:t/>
            </a:r>
            <a:endParaRPr/>
          </a:p>
          <a:p>
            <a:pPr indent="0" lvl="0" marL="0" rtl="0" algn="l">
              <a:lnSpc>
                <a:spcPct val="180000"/>
              </a:lnSpc>
              <a:spcBef>
                <a:spcPts val="1200"/>
              </a:spcBef>
              <a:spcAft>
                <a:spcPts val="120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13670d62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13670d62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Der/die Autor*in wird im Vollbeleg vollständig, mit Nachnamen und Vornamen, ausgeschrieben. </a:t>
            </a:r>
            <a:br>
              <a:rPr lang="en-GB">
                <a:highlight>
                  <a:srgbClr val="FFFFFF"/>
                </a:highlight>
              </a:rPr>
            </a:br>
            <a:endParaRPr>
              <a:highlight>
                <a:srgbClr val="FFFFFF"/>
              </a:highlight>
            </a:endParaRPr>
          </a:p>
          <a:p>
            <a:pPr indent="-298450" lvl="0" marL="457200" rtl="0" algn="l">
              <a:spcBef>
                <a:spcPts val="0"/>
              </a:spcBef>
              <a:spcAft>
                <a:spcPts val="0"/>
              </a:spcAft>
              <a:buSzPts val="1100"/>
              <a:buChar char="●"/>
            </a:pPr>
            <a:r>
              <a:rPr lang="en-GB">
                <a:highlight>
                  <a:srgbClr val="FFFFFF"/>
                </a:highlight>
              </a:rPr>
              <a:t>Im Kurzbeleg wird nur noch der Nachname genannt.</a:t>
            </a:r>
            <a:endParaRPr>
              <a:highlight>
                <a:srgbClr val="FFFFFF"/>
              </a:highlight>
            </a:endParaRPr>
          </a:p>
          <a:p>
            <a:pPr indent="0" lvl="0" marL="457200" rtl="0" algn="l">
              <a:spcBef>
                <a:spcPts val="0"/>
              </a:spcBef>
              <a:spcAft>
                <a:spcPts val="0"/>
              </a:spcAft>
              <a:buNone/>
            </a:pPr>
            <a:r>
              <a:t/>
            </a:r>
            <a:endParaRPr>
              <a:highlight>
                <a:srgbClr val="FFFFFF"/>
              </a:highlight>
            </a:endParaRPr>
          </a:p>
          <a:p>
            <a:pPr indent="0" lvl="0" marL="0" rtl="0" algn="l">
              <a:spcBef>
                <a:spcPts val="0"/>
              </a:spcBef>
              <a:spcAft>
                <a:spcPts val="0"/>
              </a:spcAft>
              <a:buNone/>
            </a:pPr>
            <a:r>
              <a:t/>
            </a:r>
            <a:endParaRPr>
              <a:highlight>
                <a:srgbClr val="FFFFFF"/>
              </a:highlight>
            </a:endParaRPr>
          </a:p>
          <a:p>
            <a:pPr indent="0" lvl="0" marL="0" rtl="0" algn="l">
              <a:spcBef>
                <a:spcPts val="0"/>
              </a:spcBef>
              <a:spcAft>
                <a:spcPts val="0"/>
              </a:spcAft>
              <a:buNone/>
            </a:pPr>
            <a:r>
              <a:t/>
            </a:r>
            <a:endParaRPr>
              <a:highlight>
                <a:srgbClr val="FFFFFF"/>
              </a:highlight>
            </a:endParaRPr>
          </a:p>
          <a:p>
            <a:pPr indent="0" lvl="0" marL="0" rtl="0" algn="l">
              <a:spcBef>
                <a:spcPts val="0"/>
              </a:spcBef>
              <a:spcAft>
                <a:spcPts val="0"/>
              </a:spcAft>
              <a:buNone/>
            </a:pPr>
            <a:r>
              <a:t/>
            </a:r>
            <a:endParaRPr>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7fdc514e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fdc514e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chemeClr val="lt1"/>
                </a:highlight>
              </a:rPr>
              <a:t>Besteht eine Quelle aus zwei Autor*innen werden ihre Nachnamen</a:t>
            </a:r>
            <a:r>
              <a:rPr lang="en-GB">
                <a:highlight>
                  <a:srgbClr val="FFFFFF"/>
                </a:highlight>
              </a:rPr>
              <a:t> im Vollbeleg erst vollständig ausgeschrieben. </a:t>
            </a:r>
            <a:br>
              <a:rPr lang="en-GB">
                <a:highlight>
                  <a:srgbClr val="FFFFFF"/>
                </a:highlight>
              </a:rPr>
            </a:br>
            <a:endParaRPr>
              <a:highlight>
                <a:srgbClr val="FFFFFF"/>
              </a:highlight>
            </a:endParaRPr>
          </a:p>
          <a:p>
            <a:pPr indent="-298450" lvl="0" marL="457200" rtl="0" algn="l">
              <a:spcBef>
                <a:spcPts val="0"/>
              </a:spcBef>
              <a:spcAft>
                <a:spcPts val="0"/>
              </a:spcAft>
              <a:buSzPts val="1100"/>
              <a:buChar char="●"/>
            </a:pPr>
            <a:r>
              <a:rPr lang="en-GB">
                <a:highlight>
                  <a:srgbClr val="FFFFFF"/>
                </a:highlight>
              </a:rPr>
              <a:t>Wichtig ist die Unterscheidung zwischen Autor*in1 und Autor*in2. Bei </a:t>
            </a:r>
            <a:r>
              <a:rPr lang="en-GB">
                <a:highlight>
                  <a:schemeClr val="lt1"/>
                </a:highlight>
              </a:rPr>
              <a:t>Autor*in1 </a:t>
            </a:r>
            <a:r>
              <a:rPr lang="en-GB">
                <a:highlight>
                  <a:srgbClr val="FFFFFF"/>
                </a:highlight>
              </a:rPr>
              <a:t>wird erst der Nachname und dann der Vorname genannt. Bei </a:t>
            </a:r>
            <a:r>
              <a:rPr lang="en-GB">
                <a:highlight>
                  <a:schemeClr val="lt1"/>
                </a:highlight>
              </a:rPr>
              <a:t>Autor*in2 </a:t>
            </a:r>
            <a:r>
              <a:rPr lang="en-GB">
                <a:highlight>
                  <a:srgbClr val="FFFFFF"/>
                </a:highlight>
              </a:rPr>
              <a:t>wird der Vorname zuerst genannt. Zwischen den Namen von Autor*in1 steht ein Komma, zwischen den Namen von Autor*in2 nicht. </a:t>
            </a:r>
            <a:br>
              <a:rPr lang="en-GB">
                <a:highlight>
                  <a:srgbClr val="FFFFFF"/>
                </a:highlight>
              </a:rPr>
            </a:br>
            <a:endParaRPr>
              <a:highlight>
                <a:srgbClr val="FFFFFF"/>
              </a:highlight>
            </a:endParaRPr>
          </a:p>
          <a:p>
            <a:pPr indent="-298450" lvl="0" marL="457200" rtl="0" algn="l">
              <a:spcBef>
                <a:spcPts val="0"/>
              </a:spcBef>
              <a:spcAft>
                <a:spcPts val="0"/>
              </a:spcAft>
              <a:buSzPts val="1100"/>
              <a:buChar char="●"/>
            </a:pPr>
            <a:r>
              <a:rPr lang="en-GB">
                <a:highlight>
                  <a:srgbClr val="FFFFFF"/>
                </a:highlight>
              </a:rPr>
              <a:t>Die Nachnamen der Autorenschaft werden dabei durch einen Schrägstrich voneinander getrennt. </a:t>
            </a:r>
            <a:br>
              <a:rPr lang="en-GB">
                <a:highlight>
                  <a:srgbClr val="FFFFFF"/>
                </a:highlight>
              </a:rPr>
            </a:br>
            <a:endParaRPr>
              <a:highlight>
                <a:srgbClr val="FFFFFF"/>
              </a:highlight>
            </a:endParaRPr>
          </a:p>
          <a:p>
            <a:pPr indent="-298450" lvl="0" marL="457200" rtl="0" algn="l">
              <a:spcBef>
                <a:spcPts val="0"/>
              </a:spcBef>
              <a:spcAft>
                <a:spcPts val="0"/>
              </a:spcAft>
              <a:buSzPts val="1100"/>
              <a:buChar char="●"/>
            </a:pPr>
            <a:r>
              <a:rPr lang="en-GB">
                <a:highlight>
                  <a:srgbClr val="FFFFFF"/>
                </a:highlight>
              </a:rPr>
              <a:t>Im Kurzbeleg werden nur die Nachnamen der Autorenschaft genannt. </a:t>
            </a:r>
            <a:endParaRPr>
              <a:highlight>
                <a:srgbClr val="FFFFFF"/>
              </a:highlight>
            </a:endParaRPr>
          </a:p>
          <a:p>
            <a:pPr indent="0" lvl="0" marL="0" rtl="0" algn="l">
              <a:spcBef>
                <a:spcPts val="0"/>
              </a:spcBef>
              <a:spcAft>
                <a:spcPts val="0"/>
              </a:spcAft>
              <a:buNone/>
            </a:pPr>
            <a:r>
              <a:t/>
            </a:r>
            <a:endParaRPr>
              <a:highlight>
                <a:srgbClr val="FFFFFF"/>
              </a:highlight>
            </a:endParaRPr>
          </a:p>
          <a:p>
            <a:pPr indent="0" lvl="0" marL="0" rtl="0" algn="l">
              <a:spcBef>
                <a:spcPts val="0"/>
              </a:spcBef>
              <a:spcAft>
                <a:spcPts val="0"/>
              </a:spcAft>
              <a:buNone/>
            </a:pPr>
            <a:r>
              <a:t/>
            </a:r>
            <a:endParaRPr>
              <a:highlight>
                <a:srgbClr val="FFFFFF"/>
              </a:highlight>
            </a:endParaRPr>
          </a:p>
          <a:p>
            <a:pPr indent="0" lvl="0" marL="457200" rtl="0" algn="l">
              <a:spcBef>
                <a:spcPts val="0"/>
              </a:spcBef>
              <a:spcAft>
                <a:spcPts val="0"/>
              </a:spcAft>
              <a:buNone/>
            </a:pPr>
            <a:r>
              <a:t/>
            </a:r>
            <a:endParaRPr>
              <a:highlight>
                <a:srgbClr val="FFFFFF"/>
              </a:highlight>
            </a:endParaRPr>
          </a:p>
          <a:p>
            <a:pPr indent="0" lvl="0" marL="0" rtl="0" algn="l">
              <a:spcBef>
                <a:spcPts val="0"/>
              </a:spcBef>
              <a:spcAft>
                <a:spcPts val="0"/>
              </a:spcAft>
              <a:buNone/>
            </a:pPr>
            <a:r>
              <a:t/>
            </a:r>
            <a:endParaRPr>
              <a:highlight>
                <a:srgbClr val="FFFFFF"/>
              </a:highlight>
            </a:endParaRPr>
          </a:p>
          <a:p>
            <a:pPr indent="0" lvl="0" marL="0" rtl="0" algn="l">
              <a:spcBef>
                <a:spcPts val="0"/>
              </a:spcBef>
              <a:spcAft>
                <a:spcPts val="0"/>
              </a:spcAft>
              <a:buNone/>
            </a:pPr>
            <a:r>
              <a:t/>
            </a:r>
            <a:endParaRPr>
              <a:highlight>
                <a:srgbClr val="FFFFFF"/>
              </a:highlight>
            </a:endParaRPr>
          </a:p>
          <a:p>
            <a:pPr indent="0" lvl="0" marL="0" rtl="0" algn="l">
              <a:spcBef>
                <a:spcPts val="0"/>
              </a:spcBef>
              <a:spcAft>
                <a:spcPts val="0"/>
              </a:spcAft>
              <a:buNone/>
            </a:pPr>
            <a:r>
              <a:t/>
            </a:r>
            <a:endParaRPr>
              <a:highlight>
                <a:srgbClr val="FFFFFF"/>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7f3c0ffc2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f3c0ffc2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chemeClr val="lt1"/>
                </a:highlight>
              </a:rPr>
              <a:t>Besteht eine Quelle aus mehr als 3 Autor*innen werden ihre Namen im Vollbeleg erst vollständig ausgeschrieben. </a:t>
            </a:r>
            <a:br>
              <a:rPr lang="en-GB">
                <a:highlight>
                  <a:schemeClr val="lt1"/>
                </a:highlight>
              </a:rPr>
            </a:br>
            <a:endParaRPr>
              <a:highlight>
                <a:schemeClr val="lt1"/>
              </a:highlight>
            </a:endParaRPr>
          </a:p>
          <a:p>
            <a:pPr indent="-298450" lvl="0" marL="457200" rtl="0" algn="l">
              <a:spcBef>
                <a:spcPts val="0"/>
              </a:spcBef>
              <a:spcAft>
                <a:spcPts val="0"/>
              </a:spcAft>
              <a:buSzPts val="1100"/>
              <a:buChar char="●"/>
            </a:pPr>
            <a:r>
              <a:rPr lang="en-GB">
                <a:highlight>
                  <a:schemeClr val="lt1"/>
                </a:highlight>
              </a:rPr>
              <a:t>Bei Autor*in1 wird erst der Nachname und dann der Vorname genannt. Ab Autor*in2 wird der Vorname vor dem Nachnamen genannt. </a:t>
            </a:r>
            <a:br>
              <a:rPr lang="en-GB">
                <a:highlight>
                  <a:schemeClr val="lt1"/>
                </a:highlight>
              </a:rPr>
            </a:br>
            <a:endParaRPr>
              <a:highlight>
                <a:schemeClr val="lt1"/>
              </a:highlight>
            </a:endParaRPr>
          </a:p>
          <a:p>
            <a:pPr indent="-298450" lvl="0" marL="457200" rtl="0" algn="l">
              <a:spcBef>
                <a:spcPts val="0"/>
              </a:spcBef>
              <a:spcAft>
                <a:spcPts val="0"/>
              </a:spcAft>
              <a:buSzPts val="1100"/>
              <a:buChar char="●"/>
            </a:pPr>
            <a:r>
              <a:rPr lang="en-GB">
                <a:highlight>
                  <a:schemeClr val="lt1"/>
                </a:highlight>
              </a:rPr>
              <a:t>In den Kurzbelegen wird der Quellenverweis immer mit dem Zusatz </a:t>
            </a:r>
            <a:r>
              <a:rPr lang="en-GB" u="sng">
                <a:solidFill>
                  <a:schemeClr val="hlink"/>
                </a:solidFill>
                <a:highlight>
                  <a:schemeClr val="lt1"/>
                </a:highlight>
                <a:hlinkClick r:id="rId2"/>
              </a:rPr>
              <a:t>et al.</a:t>
            </a:r>
            <a:r>
              <a:rPr lang="en-GB">
                <a:highlight>
                  <a:schemeClr val="lt1"/>
                </a:highlight>
              </a:rPr>
              <a:t> (lat. für et alii = </a:t>
            </a:r>
            <a:r>
              <a:rPr i="1" lang="en-GB">
                <a:highlight>
                  <a:schemeClr val="lt1"/>
                </a:highlight>
              </a:rPr>
              <a:t>und andere</a:t>
            </a:r>
            <a:r>
              <a:rPr lang="en-GB">
                <a:highlight>
                  <a:schemeClr val="lt1"/>
                </a:highlight>
              </a:rPr>
              <a:t>) gekürzt. Nur der Nachname des ersten Autors bzw. der ersten Autorin wird genannt, während alle weiteren Nachnamen durch et al. ersetzt werden. </a:t>
            </a:r>
            <a:r>
              <a:rPr lang="en-GB">
                <a:highlight>
                  <a:srgbClr val="FFFFFF"/>
                </a:highlight>
              </a:rPr>
              <a:t>. </a:t>
            </a:r>
            <a:br>
              <a:rPr lang="en-GB">
                <a:highlight>
                  <a:srgbClr val="FFFFFF"/>
                </a:highlight>
              </a:rPr>
            </a:br>
            <a:br>
              <a:rPr lang="en-GB" sz="950">
                <a:solidFill>
                  <a:srgbClr val="0D405F"/>
                </a:solidFill>
                <a:highlight>
                  <a:srgbClr val="FFFFFF"/>
                </a:highlight>
              </a:rPr>
            </a:br>
            <a:br>
              <a:rPr lang="en-GB" sz="950">
                <a:solidFill>
                  <a:srgbClr val="0D405F"/>
                </a:solidFill>
                <a:highlight>
                  <a:srgbClr val="FFFFFF"/>
                </a:highlight>
              </a:rPr>
            </a:br>
            <a:endParaRPr sz="950"/>
          </a:p>
          <a:p>
            <a:pPr indent="0" lvl="0" marL="0" rtl="0" algn="l">
              <a:spcBef>
                <a:spcPts val="0"/>
              </a:spcBef>
              <a:spcAft>
                <a:spcPts val="0"/>
              </a:spcAft>
              <a:buNone/>
            </a:pPr>
            <a:r>
              <a:t/>
            </a:r>
            <a:endParaRPr>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fd953ca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fd953ca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Wenn die Quelle von einer Organisation und nicht von einer Person publiziert wurde, zitierst du den Namen der Organisation als Autor.</a:t>
            </a:r>
            <a:endParaRPr>
              <a:highlight>
                <a:srgbClr val="FFFFFF"/>
              </a:highlight>
            </a:endParaRPr>
          </a:p>
          <a:p>
            <a:pPr indent="0" lvl="0" marL="0" rtl="0" algn="l">
              <a:spcBef>
                <a:spcPts val="0"/>
              </a:spcBef>
              <a:spcAft>
                <a:spcPts val="0"/>
              </a:spcAft>
              <a:buNone/>
            </a:pPr>
            <a:r>
              <a:t/>
            </a:r>
            <a:endParaRPr>
              <a:highlight>
                <a:srgbClr val="FFFFFF"/>
              </a:highlight>
            </a:endParaRPr>
          </a:p>
          <a:p>
            <a:pPr indent="-298450" lvl="0" marL="457200" rtl="0" algn="l">
              <a:spcBef>
                <a:spcPts val="0"/>
              </a:spcBef>
              <a:spcAft>
                <a:spcPts val="0"/>
              </a:spcAft>
              <a:buSzPts val="1100"/>
              <a:buChar char="●"/>
            </a:pPr>
            <a:r>
              <a:rPr lang="en-GB">
                <a:highlight>
                  <a:schemeClr val="lt1"/>
                </a:highlight>
              </a:rPr>
              <a:t>Ist für die Quelle kein/e Autor*in oder Organisation angegeben, kann stattdessen der Titel genannt werden. </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r>
              <a:t/>
            </a:r>
            <a:endParaRPr>
              <a:highlight>
                <a:schemeClr val="lt1"/>
              </a:highlight>
            </a:endParaRPr>
          </a:p>
          <a:p>
            <a:pPr indent="0" lvl="0" marL="0" rtl="0" algn="l">
              <a:spcBef>
                <a:spcPts val="0"/>
              </a:spcBef>
              <a:spcAft>
                <a:spcPts val="0"/>
              </a:spcAft>
              <a:buNone/>
            </a:pPr>
            <a:br>
              <a:rPr b="1" lang="en-GB" sz="2800">
                <a:solidFill>
                  <a:srgbClr val="0D405F"/>
                </a:solidFill>
                <a:latin typeface="Open Sans"/>
                <a:ea typeface="Open Sans"/>
                <a:cs typeface="Open Sans"/>
                <a:sym typeface="Open Sans"/>
              </a:rPr>
            </a:br>
            <a:r>
              <a:rPr b="1" lang="en-GB" sz="2800">
                <a:solidFill>
                  <a:srgbClr val="0D405F"/>
                </a:solidFill>
                <a:latin typeface="Open Sans"/>
                <a:ea typeface="Open Sans"/>
                <a:cs typeface="Open Sans"/>
                <a:sym typeface="Open Sans"/>
              </a:rPr>
              <a:t> </a:t>
            </a:r>
            <a:r>
              <a:rPr lang="en-GB" sz="1400">
                <a:solidFill>
                  <a:srgbClr val="1B2B68"/>
                </a:solidFill>
                <a:highlight>
                  <a:schemeClr val="lt1"/>
                </a:highlight>
                <a:latin typeface="Times New Roman"/>
                <a:ea typeface="Times New Roman"/>
                <a:cs typeface="Times New Roman"/>
                <a:sym typeface="Times New Roman"/>
              </a:rPr>
              <a:t> </a:t>
            </a:r>
            <a:endParaRPr b="1" sz="2800">
              <a:solidFill>
                <a:srgbClr val="1B2B68"/>
              </a:solidFill>
              <a:latin typeface="Times New Roman"/>
              <a:ea typeface="Times New Roman"/>
              <a:cs typeface="Times New Roman"/>
              <a:sym typeface="Times New Roman"/>
            </a:endParaRPr>
          </a:p>
          <a:p>
            <a:pPr indent="0" lvl="0" marL="0" rtl="0" algn="l">
              <a:spcBef>
                <a:spcPts val="0"/>
              </a:spcBef>
              <a:spcAft>
                <a:spcPts val="0"/>
              </a:spcAft>
              <a:buNone/>
            </a:pPr>
            <a:r>
              <a:t/>
            </a:r>
            <a:endParaRPr>
              <a:highlight>
                <a:schemeClr val="lt1"/>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df3209e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Bei der Deutschen Zitierweise werden </a:t>
            </a:r>
            <a:r>
              <a:rPr lang="en-GB" u="sng">
                <a:solidFill>
                  <a:schemeClr val="hlink"/>
                </a:solidFill>
                <a:hlinkClick r:id="rId2"/>
              </a:rPr>
              <a:t>Zitate</a:t>
            </a:r>
            <a:r>
              <a:rPr lang="en-GB"/>
              <a:t> und </a:t>
            </a:r>
            <a:r>
              <a:rPr lang="en-GB" u="sng">
                <a:solidFill>
                  <a:schemeClr val="hlink"/>
                </a:solidFill>
                <a:hlinkClick r:id="rId3"/>
              </a:rPr>
              <a:t>Paraphrasen</a:t>
            </a:r>
            <a:r>
              <a:rPr lang="en-GB"/>
              <a:t> mithilfe von Fußnoten gekennzeichnet. </a:t>
            </a:r>
            <a:br>
              <a:rPr lang="en-GB"/>
            </a:br>
            <a:endParaRPr/>
          </a:p>
          <a:p>
            <a:pPr indent="-298450" lvl="0" marL="457200" rtl="0" algn="l">
              <a:lnSpc>
                <a:spcPct val="100000"/>
              </a:lnSpc>
              <a:spcBef>
                <a:spcPts val="0"/>
              </a:spcBef>
              <a:spcAft>
                <a:spcPts val="0"/>
              </a:spcAft>
              <a:buSzPts val="1100"/>
              <a:buChar char="●"/>
            </a:pPr>
            <a:r>
              <a:rPr lang="en-GB">
                <a:highlight>
                  <a:srgbClr val="FFFFFF"/>
                </a:highlight>
              </a:rPr>
              <a:t>Die entsprechende </a:t>
            </a:r>
            <a:r>
              <a:rPr lang="en-GB" u="sng">
                <a:solidFill>
                  <a:schemeClr val="hlink"/>
                </a:solidFill>
                <a:highlight>
                  <a:srgbClr val="FFFFFF"/>
                </a:highlight>
                <a:hlinkClick r:id="rId4"/>
              </a:rPr>
              <a:t>Quellenangabe</a:t>
            </a:r>
            <a:r>
              <a:rPr lang="en-GB">
                <a:highlight>
                  <a:srgbClr val="FFFFFF"/>
                </a:highlight>
              </a:rPr>
              <a:t> befindet sich im Fußnotenbereich derselben Seite.</a:t>
            </a:r>
            <a:br>
              <a:rPr lang="en-GB">
                <a:highlight>
                  <a:srgbClr val="FFFFFF"/>
                </a:highlight>
              </a:rPr>
            </a:br>
            <a:endParaRPr>
              <a:highlight>
                <a:srgbClr val="FFFFFF"/>
              </a:highlight>
            </a:endParaRPr>
          </a:p>
          <a:p>
            <a:pPr indent="-298450" lvl="0" marL="457200" rtl="0" algn="l">
              <a:lnSpc>
                <a:spcPct val="100000"/>
              </a:lnSpc>
              <a:spcBef>
                <a:spcPts val="0"/>
              </a:spcBef>
              <a:spcAft>
                <a:spcPts val="0"/>
              </a:spcAft>
              <a:buSzPts val="1100"/>
              <a:buChar char="●"/>
            </a:pPr>
            <a:r>
              <a:rPr lang="en-GB"/>
              <a:t>Die Deutsche Zitierweise unterscheidet zwischen Vollbeleg und Kurzbeleg: Die erste Nennung einer Quelle wird als Vollbeleg angegeben,ab der zweiten Nennung als Kurzbeleg.</a:t>
            </a:r>
            <a:br>
              <a:rPr lang="en-GB"/>
            </a:br>
            <a:endParaRPr/>
          </a:p>
          <a:p>
            <a:pPr indent="-298450" lvl="0" marL="457200" rtl="0" algn="l">
              <a:lnSpc>
                <a:spcPct val="100000"/>
              </a:lnSpc>
              <a:spcBef>
                <a:spcPts val="0"/>
              </a:spcBef>
              <a:spcAft>
                <a:spcPts val="0"/>
              </a:spcAft>
              <a:buSzPts val="1100"/>
              <a:buChar char="●"/>
            </a:pPr>
            <a:r>
              <a:rPr lang="en-GB"/>
              <a:t>Am Ende der Arbeit </a:t>
            </a:r>
            <a:r>
              <a:rPr lang="en-GB">
                <a:highlight>
                  <a:srgbClr val="FFFFFF"/>
                </a:highlight>
              </a:rPr>
              <a:t>wird ein </a:t>
            </a:r>
            <a:r>
              <a:rPr lang="en-GB" u="sng">
                <a:solidFill>
                  <a:schemeClr val="hlink"/>
                </a:solidFill>
                <a:hlinkClick r:id="rId5"/>
              </a:rPr>
              <a:t>Literaturverzeichnis</a:t>
            </a:r>
            <a:r>
              <a:rPr lang="en-GB">
                <a:highlight>
                  <a:srgbClr val="FFFFFF"/>
                </a:highlight>
              </a:rPr>
              <a:t> benötigt.</a:t>
            </a:r>
            <a:br>
              <a:rPr lang="en-GB">
                <a:highlight>
                  <a:srgbClr val="FFFFFF"/>
                </a:highlight>
              </a:rPr>
            </a:br>
            <a:r>
              <a:rPr lang="en-GB">
                <a:highlight>
                  <a:srgbClr val="FFFFFF"/>
                </a:highlight>
              </a:rPr>
              <a:t> </a:t>
            </a:r>
            <a:endParaRPr/>
          </a:p>
          <a:p>
            <a:pPr indent="-298450" lvl="0" marL="457200" rtl="0" algn="l">
              <a:lnSpc>
                <a:spcPct val="100000"/>
              </a:lnSpc>
              <a:spcBef>
                <a:spcPts val="0"/>
              </a:spcBef>
              <a:spcAft>
                <a:spcPts val="0"/>
              </a:spcAft>
              <a:buSzPts val="1100"/>
              <a:buChar char="●"/>
            </a:pPr>
            <a:r>
              <a:rPr lang="en-GB"/>
              <a:t>Im Literaturverzeichnis am Ende der wissenschaftlichen Arbeit werden alle verwendeten Quellen alphabetisch und vollständig aufgelistet.</a:t>
            </a:r>
            <a:endParaRPr/>
          </a:p>
          <a:p>
            <a:pPr indent="0" lvl="0" marL="0" rtl="0" algn="l">
              <a:lnSpc>
                <a:spcPct val="100000"/>
              </a:lnSpc>
              <a:spcBef>
                <a:spcPts val="1200"/>
              </a:spcBef>
              <a:spcAft>
                <a:spcPts val="0"/>
              </a:spcAft>
              <a:buNone/>
            </a:pPr>
            <a:r>
              <a:t/>
            </a:r>
            <a:endParaRPr/>
          </a:p>
          <a:p>
            <a:pPr indent="0" lvl="0" marL="0" rtl="0" algn="l">
              <a:lnSpc>
                <a:spcPct val="100000"/>
              </a:lnSpc>
              <a:spcBef>
                <a:spcPts val="1200"/>
              </a:spcBef>
              <a:spcAft>
                <a:spcPts val="0"/>
              </a:spcAft>
              <a:buNone/>
            </a:pPr>
            <a:r>
              <a:t/>
            </a:r>
            <a:endParaRPr/>
          </a:p>
          <a:p>
            <a:pPr indent="0" lvl="0" marL="0" rtl="0" algn="l">
              <a:lnSpc>
                <a:spcPct val="100000"/>
              </a:lnSpc>
              <a:spcBef>
                <a:spcPts val="1200"/>
              </a:spcBef>
              <a:spcAft>
                <a:spcPts val="0"/>
              </a:spcAft>
              <a:buNone/>
            </a:pPr>
            <a:r>
              <a:t/>
            </a:r>
            <a:endParaRPr/>
          </a:p>
          <a:p>
            <a:pPr indent="0" lvl="0" marL="457200" rtl="0" algn="l">
              <a:spcBef>
                <a:spcPts val="1200"/>
              </a:spcBef>
              <a:spcAft>
                <a:spcPts val="0"/>
              </a:spcAft>
              <a:buNone/>
            </a:pPr>
            <a:r>
              <a:t/>
            </a:r>
            <a:endParaRPr>
              <a:highlight>
                <a:srgbClr val="FFFFFF"/>
              </a:highlight>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74dbcda309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4dbcda309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chemeClr val="lt1"/>
                </a:highlight>
              </a:rPr>
              <a:t>In diesem Video wird gezeigt, wie mit Microsoft Word schnell und einfach Fußnoten in wissenschaftliche Arbeiten eingefügt und formatiert werden können. </a:t>
            </a:r>
            <a:endParaRPr>
              <a:highlight>
                <a:schemeClr val="lt1"/>
              </a:highlight>
            </a:endParaRPr>
          </a:p>
          <a:p>
            <a:pPr indent="0" lvl="0" marL="0" rtl="0" algn="l">
              <a:spcBef>
                <a:spcPts val="0"/>
              </a:spcBef>
              <a:spcAft>
                <a:spcPts val="0"/>
              </a:spcAft>
              <a:buNone/>
            </a:pPr>
            <a:br>
              <a:rPr b="1" lang="en-GB" sz="2800">
                <a:solidFill>
                  <a:srgbClr val="0D405F"/>
                </a:solidFill>
                <a:latin typeface="Open Sans"/>
                <a:ea typeface="Open Sans"/>
                <a:cs typeface="Open Sans"/>
                <a:sym typeface="Open Sans"/>
              </a:rPr>
            </a:br>
            <a:r>
              <a:rPr b="1" lang="en-GB" sz="2800">
                <a:solidFill>
                  <a:srgbClr val="0D405F"/>
                </a:solidFill>
                <a:latin typeface="Open Sans"/>
                <a:ea typeface="Open Sans"/>
                <a:cs typeface="Open Sans"/>
                <a:sym typeface="Open Sans"/>
              </a:rPr>
              <a:t> </a:t>
            </a:r>
            <a:r>
              <a:rPr lang="en-GB" sz="1400">
                <a:solidFill>
                  <a:srgbClr val="1B2B68"/>
                </a:solidFill>
                <a:highlight>
                  <a:schemeClr val="lt1"/>
                </a:highlight>
                <a:latin typeface="Times New Roman"/>
                <a:ea typeface="Times New Roman"/>
                <a:cs typeface="Times New Roman"/>
                <a:sym typeface="Times New Roman"/>
              </a:rPr>
              <a:t> </a:t>
            </a:r>
            <a:endParaRPr b="1" sz="2800">
              <a:solidFill>
                <a:srgbClr val="1B2B68"/>
              </a:solidFill>
              <a:latin typeface="Times New Roman"/>
              <a:ea typeface="Times New Roman"/>
              <a:cs typeface="Times New Roman"/>
              <a:sym typeface="Times New Roman"/>
            </a:endParaRPr>
          </a:p>
          <a:p>
            <a:pPr indent="0" lvl="0" marL="0" rtl="0" algn="l">
              <a:spcBef>
                <a:spcPts val="0"/>
              </a:spcBef>
              <a:spcAft>
                <a:spcPts val="0"/>
              </a:spcAft>
              <a:buNone/>
            </a:pPr>
            <a:r>
              <a:t/>
            </a:r>
            <a:endParaRPr>
              <a:highlight>
                <a:schemeClr val="lt1"/>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fd953ca0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fd953ca0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GB"/>
            </a:br>
            <a:br>
              <a:rPr lang="en-GB"/>
            </a:b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71825a625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1825a625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Jede Quelle, auf die im Text verwiesen wird, muss im </a:t>
            </a:r>
            <a:r>
              <a:rPr lang="en-GB" u="sng">
                <a:solidFill>
                  <a:schemeClr val="hlink"/>
                </a:solidFill>
                <a:hlinkClick r:id="rId2"/>
              </a:rPr>
              <a:t>Literaturverzeichnis</a:t>
            </a:r>
            <a:r>
              <a:rPr lang="en-GB"/>
              <a:t> aufgeführt werden. Das Literaturverzeichnis steht nach dem Fazit der wissenschaftlichen Arbeit und erhält einen Eintrag im Inhaltsverzeichnis.</a:t>
            </a:r>
            <a:br>
              <a:rPr lang="en-GB"/>
            </a:br>
            <a:endParaRPr/>
          </a:p>
          <a:p>
            <a:pPr indent="-298450" lvl="0" marL="457200" rtl="0" algn="l">
              <a:lnSpc>
                <a:spcPct val="100000"/>
              </a:lnSpc>
              <a:spcBef>
                <a:spcPts val="0"/>
              </a:spcBef>
              <a:spcAft>
                <a:spcPts val="0"/>
              </a:spcAft>
              <a:buSzPts val="1100"/>
              <a:buChar char="●"/>
            </a:pPr>
            <a:r>
              <a:rPr lang="en-GB">
                <a:highlight>
                  <a:srgbClr val="FFFFFF"/>
                </a:highlight>
              </a:rPr>
              <a:t>Der Vorteil der Deutschen Zitierweise liegt darin, dass die vollständige Quellenangabe schon im </a:t>
            </a:r>
            <a:r>
              <a:rPr lang="en-GB">
                <a:highlight>
                  <a:srgbClr val="FFFFFF"/>
                </a:highlight>
                <a:uFill>
                  <a:noFill/>
                </a:uFill>
                <a:hlinkClick r:id="rId3"/>
              </a:rPr>
              <a:t>Vollbeleg der Fußnote</a:t>
            </a:r>
            <a:r>
              <a:rPr lang="en-GB">
                <a:highlight>
                  <a:srgbClr val="FFFFFF"/>
                </a:highlight>
              </a:rPr>
              <a:t> angegeben wurde. Im Literaturverzeichnis müssen alle verwendeten Quellen im Text nur nochmals vollständig und alphabetisch aufgelistet werden.</a:t>
            </a:r>
            <a:br>
              <a:rPr lang="en-GB"/>
            </a:br>
            <a:endParaRPr/>
          </a:p>
          <a:p>
            <a:pPr indent="-298450" lvl="0" marL="457200" rtl="0" algn="l">
              <a:lnSpc>
                <a:spcPct val="100000"/>
              </a:lnSpc>
              <a:spcBef>
                <a:spcPts val="0"/>
              </a:spcBef>
              <a:spcAft>
                <a:spcPts val="0"/>
              </a:spcAft>
              <a:buSzPts val="1100"/>
              <a:buChar char="●"/>
            </a:pPr>
            <a:r>
              <a:rPr lang="en-GB"/>
              <a:t>Die genaue Formatierung der Quellenangaben ist abhängig von der Art der Quelle (</a:t>
            </a:r>
            <a:r>
              <a:rPr lang="en-GB"/>
              <a:t>z. B. </a:t>
            </a:r>
            <a:r>
              <a:rPr lang="en-GB" u="sng">
                <a:solidFill>
                  <a:schemeClr val="hlink"/>
                </a:solidFill>
                <a:hlinkClick r:id="rId4"/>
              </a:rPr>
              <a:t>Bücher</a:t>
            </a:r>
            <a:r>
              <a:rPr lang="en-GB"/>
              <a:t>, </a:t>
            </a:r>
            <a:r>
              <a:rPr lang="en-GB" u="sng">
                <a:solidFill>
                  <a:schemeClr val="hlink"/>
                </a:solidFill>
                <a:hlinkClick r:id="rId5"/>
              </a:rPr>
              <a:t>Zeitungen</a:t>
            </a:r>
            <a:r>
              <a:rPr lang="en-GB"/>
              <a:t>, </a:t>
            </a:r>
            <a:r>
              <a:rPr lang="en-GB" u="sng">
                <a:solidFill>
                  <a:schemeClr val="hlink"/>
                </a:solidFill>
                <a:hlinkClick r:id="rId6"/>
              </a:rPr>
              <a:t>Internetquellen</a:t>
            </a:r>
            <a:r>
              <a:rPr lang="en-GB"/>
              <a:t>, </a:t>
            </a:r>
            <a:r>
              <a:rPr lang="en-GB" u="sng">
                <a:solidFill>
                  <a:schemeClr val="hlink"/>
                </a:solidFill>
                <a:hlinkClick r:id="rId7"/>
              </a:rPr>
              <a:t>Fachzeitschriften</a:t>
            </a:r>
            <a:r>
              <a:rPr lang="en-GB"/>
              <a:t>, us</a:t>
            </a:r>
            <a:r>
              <a:rPr lang="en-GB"/>
              <a:t>w.).</a:t>
            </a:r>
            <a:endParaRPr sz="1200">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71825a625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1825a625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7df3209e9f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df3209e9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Liegt das Buch als E-Book vor, muss die URL </a:t>
            </a:r>
            <a:r>
              <a:rPr lang="en-GB"/>
              <a:t>oder ein Digital Object Identifier (</a:t>
            </a:r>
            <a:r>
              <a:rPr lang="en-GB" u="sng">
                <a:solidFill>
                  <a:schemeClr val="hlink"/>
                </a:solidFill>
                <a:hlinkClick r:id="rId2"/>
              </a:rPr>
              <a:t>DOI</a:t>
            </a:r>
            <a:r>
              <a:rPr lang="en-GB"/>
              <a:t>) am Ende der Quellenangabe hinzugefügt werden. Falls vorhanden, sollte der DOI anstelle der URL genutzt werden.</a:t>
            </a:r>
            <a:br>
              <a:rPr lang="en-GB"/>
            </a:br>
            <a:endParaRPr/>
          </a:p>
          <a:p>
            <a:pPr indent="0" lvl="0" marL="0" rtl="0" algn="l">
              <a:spcBef>
                <a:spcPts val="120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7149ada1f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149ada1f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Ein Sammelband ist eine Sammlung von mehreren Texten zu einer bestimmten Thematik und wird auch als Sammelwerk oder Herausgeberwerk bezeichnet. Die einzelnen Kapitel sind dabei von verschiedenen Autor*innen verfasst. Sie werden von einem oder mehreren Herausgebenden ausgewählt und veröffentlicht.</a:t>
            </a:r>
            <a:endParaRPr/>
          </a:p>
          <a:p>
            <a:pPr indent="0" lvl="0" marL="0" rtl="0" algn="l">
              <a:spcBef>
                <a:spcPts val="12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71825a625f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71825a625f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Artikel aus wissenschaftlichen Zeitschriften sind häufig online verfügbar, Open-Access-Zeitschriften meist ausschließlich.</a:t>
            </a:r>
            <a:br>
              <a:rPr lang="en-GB"/>
            </a:br>
            <a:endParaRPr/>
          </a:p>
          <a:p>
            <a:pPr indent="-298450" lvl="0" marL="457200" rtl="0" algn="l">
              <a:lnSpc>
                <a:spcPct val="100000"/>
              </a:lnSpc>
              <a:spcBef>
                <a:spcPts val="0"/>
              </a:spcBef>
              <a:spcAft>
                <a:spcPts val="0"/>
              </a:spcAft>
              <a:buSzPts val="1100"/>
              <a:buChar char="●"/>
            </a:pPr>
            <a:r>
              <a:rPr lang="en-GB"/>
              <a:t>Oft sind Artikel aus Fachzeitschriften als </a:t>
            </a:r>
            <a:r>
              <a:rPr lang="en-GB" u="sng">
                <a:solidFill>
                  <a:schemeClr val="hlink"/>
                </a:solidFill>
                <a:hlinkClick r:id="rId2"/>
              </a:rPr>
              <a:t>PDF-Datei</a:t>
            </a:r>
            <a:r>
              <a:rPr lang="en-GB"/>
              <a:t> verfügbar. Ist die PDF-Datei identisch mit der gedruckten Version, zitierst du diese wie die Printversion des Artikels.</a:t>
            </a:r>
            <a:br>
              <a:rPr lang="en-GB"/>
            </a:br>
            <a:endParaRPr/>
          </a:p>
          <a:p>
            <a:pPr indent="-298450" lvl="0" marL="457200" rtl="0" algn="l">
              <a:lnSpc>
                <a:spcPct val="100000"/>
              </a:lnSpc>
              <a:spcBef>
                <a:spcPts val="0"/>
              </a:spcBef>
              <a:spcAft>
                <a:spcPts val="0"/>
              </a:spcAft>
              <a:buSzPts val="1100"/>
              <a:buChar char="●"/>
            </a:pPr>
            <a:r>
              <a:rPr lang="en-GB"/>
              <a:t>Liegt der Artikel nicht als gedruckte Version vor, muss zusätzlich die URL des Artikels am Ende der Quellenangabe hinzugefügt</a:t>
            </a:r>
            <a:r>
              <a:rPr lang="en-GB"/>
              <a:t> </a:t>
            </a:r>
            <a:r>
              <a:rPr lang="en-GB"/>
              <a:t>werden.</a:t>
            </a:r>
            <a:br>
              <a:rPr lang="en-GB"/>
            </a:br>
            <a:endParaRPr/>
          </a:p>
          <a:p>
            <a:pPr indent="-298450" lvl="0" marL="457200" rtl="0" algn="l">
              <a:lnSpc>
                <a:spcPct val="100000"/>
              </a:lnSpc>
              <a:spcBef>
                <a:spcPts val="0"/>
              </a:spcBef>
              <a:spcAft>
                <a:spcPts val="0"/>
              </a:spcAft>
              <a:buSzPts val="1100"/>
              <a:buChar char="●"/>
            </a:pPr>
            <a:r>
              <a:rPr lang="en-GB"/>
              <a:t>Zeitschriftenartikel können zudem mit einem </a:t>
            </a:r>
            <a:r>
              <a:rPr lang="en-GB" u="sng">
                <a:solidFill>
                  <a:schemeClr val="hlink"/>
                </a:solidFill>
                <a:hlinkClick r:id="rId3"/>
              </a:rPr>
              <a:t>DOI</a:t>
            </a:r>
            <a:r>
              <a:rPr lang="en-GB"/>
              <a:t> (Digital Object Identifier) versehen sein. Falls vorhanden, sollte dieser anstelle der URL genutzt werden.</a:t>
            </a:r>
            <a:br>
              <a:rPr lang="en-GB"/>
            </a:br>
            <a:endParaRPr/>
          </a:p>
          <a:p>
            <a:pPr indent="0" lvl="0" marL="457200" rtl="0" algn="l">
              <a:lnSpc>
                <a:spcPct val="100000"/>
              </a:lnSpc>
              <a:spcBef>
                <a:spcPts val="1200"/>
              </a:spcBef>
              <a:spcAft>
                <a:spcPts val="120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7149ada1f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149ada1f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Für Internetquellen muss immer eine URL angegeben werden.</a:t>
            </a:r>
            <a:br>
              <a:rPr lang="en-GB"/>
            </a:br>
            <a:endParaRPr/>
          </a:p>
          <a:p>
            <a:pPr indent="-298450" lvl="0" marL="457200" rtl="0" algn="l">
              <a:spcBef>
                <a:spcPts val="0"/>
              </a:spcBef>
              <a:spcAft>
                <a:spcPts val="0"/>
              </a:spcAft>
              <a:buSzPts val="1100"/>
              <a:buChar char="●"/>
            </a:pPr>
            <a:r>
              <a:rPr lang="en-GB"/>
              <a:t>Zudem solltest du ein Zugriffsdatum angeben, da sich Internetquellen (</a:t>
            </a:r>
            <a:r>
              <a:rPr lang="en-GB"/>
              <a:t>z. B. </a:t>
            </a:r>
            <a:r>
              <a:rPr lang="en-GB" u="sng">
                <a:solidFill>
                  <a:schemeClr val="hlink"/>
                </a:solidFill>
                <a:hlinkClick r:id="rId2"/>
              </a:rPr>
              <a:t>Wikipedia-Artikeln</a:t>
            </a:r>
            <a:r>
              <a:rPr lang="en-GB"/>
              <a:t>) regelmäßig ändern können.</a:t>
            </a:r>
            <a:br>
              <a:rPr lang="en-GB"/>
            </a:b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7149ada1fa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149ada1fa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Wurde der Zeitungsartikel online abgerufen, sollte zusätzlich die URL am Ende deiner Quellenangabe hinzugefügt werden.</a:t>
            </a:r>
            <a:br>
              <a:rPr lang="en-GB">
                <a:highlight>
                  <a:srgbClr val="FFFFFF"/>
                </a:highlight>
              </a:rPr>
            </a:br>
            <a:endParaRPr>
              <a:highlight>
                <a:srgbClr val="FFFFFF"/>
              </a:highlight>
            </a:endParaRPr>
          </a:p>
          <a:p>
            <a:pPr indent="0" lvl="0" marL="0" rtl="0" algn="l">
              <a:spcBef>
                <a:spcPts val="0"/>
              </a:spcBef>
              <a:spcAft>
                <a:spcPts val="0"/>
              </a:spcAft>
              <a:buNone/>
            </a:pPr>
            <a:r>
              <a:t/>
            </a:r>
            <a:endParaRPr>
              <a:highlight>
                <a:srgbClr val="FFFFFF"/>
              </a:highligh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7fd953ca0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fd953ca0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chemeClr val="lt1"/>
                </a:highlight>
              </a:rPr>
              <a:t>Wurde die Studienarbeit online abgerufen, sollte zusätzlich die URL am Ende deiner Quellenangabe hinzugefügt werden.</a:t>
            </a:r>
            <a:endParaRPr sz="1200">
              <a:solidFill>
                <a:srgbClr val="1B2B68"/>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fd953ca0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fd953ca0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7149ada1fa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7149ada1fa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Beim Zitieren von Filmen wird der/die Produzent*in als Autor angegeben.</a:t>
            </a:r>
            <a:endParaRPr/>
          </a:p>
          <a:p>
            <a:pPr indent="0" lvl="0" marL="0" rtl="0" algn="l">
              <a:spcBef>
                <a:spcPts val="0"/>
              </a:spcBef>
              <a:spcAft>
                <a:spcPts val="0"/>
              </a:spcAft>
              <a:buNone/>
            </a:pPr>
            <a:br>
              <a:rPr lang="en-GB"/>
            </a:b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74dbcda309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4dbcda309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Beim Zitieren von YouTube-Videos wird der/die Ersteller*in als Autor angegeben.</a:t>
            </a:r>
            <a:br>
              <a:rPr lang="en-GB"/>
            </a:br>
            <a:br>
              <a:rPr lang="en-GB"/>
            </a:b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7149ada1fa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149ada1fa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Mehrere Autor*innen werden im Literaturverzeichnis durch Schrägstriche voneinander getrennt.</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Char char="●"/>
            </a:pPr>
            <a:r>
              <a:rPr lang="en-GB">
                <a:highlight>
                  <a:srgbClr val="FFFFFF"/>
                </a:highlight>
              </a:rPr>
              <a:t>Genau wie bei den Vollbelegen ist auch hier die Unterscheidung zwischen Autor*in1 und den weiteren Autor*innen wichtig . Bei dem ersten Autor bzw. Der ersten Autorin wird erst der Nachname und dann der Vorname genannt. Ab dem zweiten Autor bzw. Der zweiten Autorin wird der Vorname zuerst genannt. </a:t>
            </a:r>
            <a:br>
              <a:rPr lang="en-GB">
                <a:highlight>
                  <a:srgbClr val="FFFFFF"/>
                </a:highlight>
              </a:rPr>
            </a:br>
            <a:endParaRPr>
              <a:highlight>
                <a:srgbClr val="FFFFFF"/>
              </a:highlight>
            </a:endParaRPr>
          </a:p>
          <a:p>
            <a:pPr indent="-298450" lvl="0" marL="457200" rtl="0" algn="l">
              <a:spcBef>
                <a:spcPts val="0"/>
              </a:spcBef>
              <a:spcAft>
                <a:spcPts val="0"/>
              </a:spcAft>
              <a:buSzPts val="1100"/>
              <a:buChar char="●"/>
            </a:pPr>
            <a:r>
              <a:rPr lang="en-GB"/>
              <a:t>Im Literaturverzeichnis werden alle Autor*innen angegeben. Die </a:t>
            </a:r>
            <a:r>
              <a:rPr lang="en-GB">
                <a:highlight>
                  <a:schemeClr val="lt1"/>
                </a:highlight>
              </a:rPr>
              <a:t>Kürzung </a:t>
            </a:r>
            <a:r>
              <a:rPr lang="en-GB" u="sng">
                <a:solidFill>
                  <a:schemeClr val="hlink"/>
                </a:solidFill>
                <a:highlight>
                  <a:schemeClr val="lt1"/>
                </a:highlight>
                <a:hlinkClick r:id="rId2"/>
              </a:rPr>
              <a:t>et al.</a:t>
            </a:r>
            <a:r>
              <a:rPr lang="en-GB">
                <a:highlight>
                  <a:schemeClr val="lt1"/>
                </a:highlight>
              </a:rPr>
              <a:t> wird im Literaturverzeichnis nicht verwendet. </a:t>
            </a:r>
            <a:br>
              <a:rPr lang="en-GB"/>
            </a:br>
            <a:endParaRPr/>
          </a:p>
          <a:p>
            <a:pPr indent="-298450" lvl="0" marL="457200" rtl="0" algn="l">
              <a:spcBef>
                <a:spcPts val="0"/>
              </a:spcBef>
              <a:spcAft>
                <a:spcPts val="0"/>
              </a:spcAft>
              <a:buSzPts val="1100"/>
              <a:buChar char="●"/>
            </a:pPr>
            <a:r>
              <a:rPr lang="en-GB">
                <a:highlight>
                  <a:schemeClr val="lt1"/>
                </a:highlight>
              </a:rPr>
              <a:t>Je nach Universitätsrichtlinien kann es unterschiedliche Schreibweisen geben.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71825a625f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71825a625f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Bei einer wissenschaftlichen Arbeit wird </a:t>
            </a:r>
            <a:r>
              <a:rPr lang="en-GB" u="sng">
                <a:solidFill>
                  <a:schemeClr val="hlink"/>
                </a:solidFill>
                <a:hlinkClick r:id="rId2"/>
              </a:rPr>
              <a:t>richtiges Zitieren</a:t>
            </a:r>
            <a:r>
              <a:rPr lang="en-GB"/>
              <a:t> vorausgesetzt. </a:t>
            </a:r>
            <a:r>
              <a:rPr lang="en-GB">
                <a:highlight>
                  <a:schemeClr val="lt1"/>
                </a:highlight>
              </a:rPr>
              <a:t>Für alle Informationen, die von anderen Forschenden stammen, muss die jeweilige Quelle angegeben werden.</a:t>
            </a:r>
            <a:br>
              <a:rPr lang="en-GB">
                <a:highlight>
                  <a:schemeClr val="lt1"/>
                </a:highlight>
              </a:rPr>
            </a:br>
            <a:endParaRPr/>
          </a:p>
          <a:p>
            <a:pPr indent="-298450" lvl="0" marL="457200" rtl="0" algn="l">
              <a:lnSpc>
                <a:spcPct val="100000"/>
              </a:lnSpc>
              <a:spcBef>
                <a:spcPts val="0"/>
              </a:spcBef>
              <a:spcAft>
                <a:spcPts val="0"/>
              </a:spcAft>
              <a:buSzPts val="1100"/>
              <a:buChar char="●"/>
            </a:pPr>
            <a:r>
              <a:rPr lang="en-GB"/>
              <a:t>Alle im Text verwendeten Quellen müssen mit einem direkten Verweis </a:t>
            </a:r>
            <a:r>
              <a:rPr lang="en-GB">
                <a:uFill>
                  <a:noFill/>
                </a:uFill>
                <a:hlinkClick r:id="rId3"/>
              </a:rPr>
              <a:t>im Text</a:t>
            </a:r>
            <a:r>
              <a:rPr lang="en-GB"/>
              <a:t> und einem Eintrag im </a:t>
            </a:r>
            <a:r>
              <a:rPr lang="en-GB">
                <a:uFill>
                  <a:noFill/>
                </a:uFill>
                <a:hlinkClick r:id="rId4"/>
              </a:rPr>
              <a:t>Literaturverzeichnis</a:t>
            </a:r>
            <a:r>
              <a:rPr lang="en-GB"/>
              <a:t> gekennzeichnet werden. </a:t>
            </a:r>
            <a:r>
              <a:rPr lang="en-GB">
                <a:highlight>
                  <a:schemeClr val="lt1"/>
                </a:highlight>
              </a:rPr>
              <a:t>So können die Quellen nachverfolgt und ausfindig gemacht werden. </a:t>
            </a:r>
            <a:br>
              <a:rPr lang="en-GB">
                <a:highlight>
                  <a:schemeClr val="lt1"/>
                </a:highlight>
              </a:rPr>
            </a:br>
            <a:endParaRPr>
              <a:highlight>
                <a:schemeClr val="lt1"/>
              </a:highlight>
            </a:endParaRPr>
          </a:p>
          <a:p>
            <a:pPr indent="-298450" lvl="0" marL="457200" rtl="0" algn="l">
              <a:lnSpc>
                <a:spcPct val="100000"/>
              </a:lnSpc>
              <a:spcBef>
                <a:spcPts val="0"/>
              </a:spcBef>
              <a:spcAft>
                <a:spcPts val="0"/>
              </a:spcAft>
              <a:buSzPts val="1100"/>
              <a:buChar char="●"/>
            </a:pPr>
            <a:r>
              <a:rPr lang="en-GB">
                <a:highlight>
                  <a:schemeClr val="lt1"/>
                </a:highlight>
              </a:rPr>
              <a:t>Unvollständige oder fehlende Quellenangaben gelten als </a:t>
            </a:r>
            <a:r>
              <a:rPr lang="en-GB" u="sng">
                <a:solidFill>
                  <a:schemeClr val="hlink"/>
                </a:solidFill>
                <a:highlight>
                  <a:schemeClr val="lt1"/>
                </a:highlight>
                <a:hlinkClick r:id="rId5"/>
              </a:rPr>
              <a:t>Plagiat</a:t>
            </a:r>
            <a:r>
              <a:rPr lang="en-GB">
                <a:highlight>
                  <a:schemeClr val="lt1"/>
                </a:highlight>
              </a:rPr>
              <a:t>. Plagiat gilt als ‚geistiger Diebstahl‘ und hat Konsequenzen (Punktabzug, Nichtbestehen der Arbeit, Exmatrikulation).</a:t>
            </a:r>
            <a:endParaRPr>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Scribbr stellt qualitative Artikel, Literatur-Generatoren und Anleitungen zum richtigen Zitieren kostenlos zur Verfügung. Jeden Monat nutzen über 2 Millionen Studierende diese Unterlagen.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Diese Präsentation bearbeiten: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GB"/>
              <a:t>Auf </a:t>
            </a:r>
            <a:r>
              <a:rPr lang="en-GB">
                <a:highlight>
                  <a:schemeClr val="lt1"/>
                </a:highlight>
              </a:rPr>
              <a:t>‚Datei‘ </a:t>
            </a:r>
            <a:r>
              <a:rPr lang="en-GB"/>
              <a:t>links oben in der Ecke klicken.</a:t>
            </a:r>
            <a:endParaRPr/>
          </a:p>
          <a:p>
            <a:pPr indent="-298450" lvl="0" marL="457200" rtl="0" algn="l">
              <a:spcBef>
                <a:spcPts val="0"/>
              </a:spcBef>
              <a:spcAft>
                <a:spcPts val="0"/>
              </a:spcAft>
              <a:buSzPts val="1100"/>
              <a:buAutoNum type="arabicPeriod"/>
            </a:pPr>
            <a:r>
              <a:rPr lang="en-GB"/>
              <a:t>Auf ‚Eine Kopie erstellen‘</a:t>
            </a:r>
            <a:r>
              <a:rPr lang="en-GB">
                <a:highlight>
                  <a:schemeClr val="lt1"/>
                </a:highlight>
              </a:rPr>
              <a:t> klicken.</a:t>
            </a:r>
            <a:endParaRPr/>
          </a:p>
          <a:p>
            <a:pPr indent="-298450" lvl="0" marL="457200" rtl="0" algn="l">
              <a:spcBef>
                <a:spcPts val="0"/>
              </a:spcBef>
              <a:spcAft>
                <a:spcPts val="0"/>
              </a:spcAft>
              <a:buSzPts val="1100"/>
              <a:buAutoNum type="arabicPeriod"/>
            </a:pPr>
            <a:r>
              <a:rPr lang="en-GB">
                <a:highlight>
                  <a:schemeClr val="lt1"/>
                </a:highlight>
              </a:rPr>
              <a:t>‚Ganze Präsentation‘ auswählen.</a:t>
            </a:r>
            <a:endParaRPr/>
          </a:p>
          <a:p>
            <a:pPr indent="-298450" lvl="0" marL="457200" rtl="0" algn="l">
              <a:spcBef>
                <a:spcPts val="0"/>
              </a:spcBef>
              <a:spcAft>
                <a:spcPts val="0"/>
              </a:spcAft>
              <a:buSzPts val="1100"/>
              <a:buAutoNum type="arabicPeriod"/>
            </a:pPr>
            <a:r>
              <a:rPr lang="en-GB"/>
              <a:t>Die Präsentation im persönlichen Google Drive speichern.</a:t>
            </a:r>
            <a:endParaRPr/>
          </a:p>
          <a:p>
            <a:pPr indent="-298450" lvl="0" marL="457200" rtl="0" algn="l">
              <a:spcBef>
                <a:spcPts val="0"/>
              </a:spcBef>
              <a:spcAft>
                <a:spcPts val="0"/>
              </a:spcAft>
              <a:buSzPts val="1100"/>
              <a:buAutoNum type="arabicPeriod"/>
            </a:pPr>
            <a:r>
              <a:rPr lang="en-GB"/>
              <a:t>Nun können Sie die Kopie dieser Vorlesungsfolien bearbeiten!</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7291393b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291393b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1000"/>
              </a:spcBef>
              <a:spcAft>
                <a:spcPts val="0"/>
              </a:spcAft>
              <a:buSzPts val="1100"/>
              <a:buChar char="●"/>
            </a:pPr>
            <a:r>
              <a:rPr lang="en-GB">
                <a:highlight>
                  <a:schemeClr val="lt1"/>
                </a:highlight>
              </a:rPr>
              <a:t>Bei der Deutschen Zitierweise gibt es keine festen Vorgaben einer Organisation. Daher kann es je nach Universität leichte Unterschiede in den Vorgaben zur Deutschen Zitierweise geben.  </a:t>
            </a:r>
            <a:endParaRPr>
              <a:highlight>
                <a:schemeClr val="lt1"/>
              </a:highlight>
            </a:endParaRPr>
          </a:p>
          <a:p>
            <a:pPr indent="-298450" lvl="0" marL="457200" rtl="0" algn="l">
              <a:lnSpc>
                <a:spcPct val="100000"/>
              </a:lnSpc>
              <a:spcBef>
                <a:spcPts val="1600"/>
              </a:spcBef>
              <a:spcAft>
                <a:spcPts val="0"/>
              </a:spcAft>
              <a:buSzPts val="1100"/>
              <a:buChar char="●"/>
            </a:pPr>
            <a:r>
              <a:rPr lang="en-GB">
                <a:highlight>
                  <a:schemeClr val="lt1"/>
                </a:highlight>
              </a:rPr>
              <a:t>Die Hauptregeln der Deutschen Zitierweise sind jedoch immer gleich:</a:t>
            </a:r>
            <a:endParaRPr>
              <a:highlight>
                <a:schemeClr val="lt1"/>
              </a:highlight>
            </a:endParaRPr>
          </a:p>
          <a:p>
            <a:pPr indent="0" lvl="0" marL="457200" rtl="0" algn="l">
              <a:lnSpc>
                <a:spcPct val="100000"/>
              </a:lnSpc>
              <a:spcBef>
                <a:spcPts val="1600"/>
              </a:spcBef>
              <a:spcAft>
                <a:spcPts val="0"/>
              </a:spcAft>
              <a:buNone/>
            </a:pPr>
            <a:r>
              <a:rPr lang="en-GB">
                <a:highlight>
                  <a:schemeClr val="lt1"/>
                </a:highlight>
              </a:rPr>
              <a:t>→ </a:t>
            </a:r>
            <a:r>
              <a:rPr lang="en-GB">
                <a:highlight>
                  <a:schemeClr val="lt1"/>
                </a:highlight>
              </a:rPr>
              <a:t>Wird eine Quelle zum ersten Mal genannt, wird ein Vollbeleg </a:t>
            </a:r>
            <a:r>
              <a:rPr lang="en-GB">
                <a:highlight>
                  <a:schemeClr val="lt1"/>
                </a:highlight>
              </a:rPr>
              <a:t>angegeben</a:t>
            </a:r>
            <a:r>
              <a:rPr lang="en-GB">
                <a:highlight>
                  <a:schemeClr val="lt1"/>
                </a:highlight>
              </a:rPr>
              <a:t>.</a:t>
            </a:r>
            <a:endParaRPr>
              <a:highlight>
                <a:schemeClr val="lt1"/>
              </a:highlight>
            </a:endParaRPr>
          </a:p>
          <a:p>
            <a:pPr indent="0" lvl="0" marL="457200" rtl="0" algn="l">
              <a:lnSpc>
                <a:spcPct val="100000"/>
              </a:lnSpc>
              <a:spcBef>
                <a:spcPts val="1600"/>
              </a:spcBef>
              <a:spcAft>
                <a:spcPts val="0"/>
              </a:spcAft>
              <a:buNone/>
            </a:pPr>
            <a:r>
              <a:rPr lang="en-GB">
                <a:highlight>
                  <a:schemeClr val="lt1"/>
                </a:highlight>
              </a:rPr>
              <a:t>→ Bei jeder weiteren Nennung einer Quelle wird ein Kurzbeleg genannt.</a:t>
            </a:r>
            <a:endParaRPr>
              <a:highlight>
                <a:schemeClr val="lt1"/>
              </a:highlight>
            </a:endParaRPr>
          </a:p>
          <a:p>
            <a:pPr indent="0" lvl="0" marL="457200" rtl="0" algn="l">
              <a:lnSpc>
                <a:spcPct val="100000"/>
              </a:lnSpc>
              <a:spcBef>
                <a:spcPts val="1600"/>
              </a:spcBef>
              <a:spcAft>
                <a:spcPts val="0"/>
              </a:spcAft>
              <a:buNone/>
            </a:pPr>
            <a:r>
              <a:rPr lang="en-GB"/>
              <a:t>→ Der Vollbeleg sieht je nach Art der Quelle unterschiedlich aus </a:t>
            </a:r>
            <a:r>
              <a:rPr lang="en-GB">
                <a:highlight>
                  <a:schemeClr val="lt1"/>
                </a:highlight>
              </a:rPr>
              <a:t>(z. B. Buch, Zeitschrift, Internetquellen).</a:t>
            </a:r>
            <a:br>
              <a:rPr lang="en-GB">
                <a:highlight>
                  <a:schemeClr val="lt1"/>
                </a:highlight>
              </a:rPr>
            </a:br>
            <a:endParaRPr>
              <a:highlight>
                <a:srgbClr val="FFFFFF"/>
              </a:highlight>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4dbcda309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4dbcda309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highlight>
                  <a:schemeClr val="lt1"/>
                </a:highlight>
              </a:rPr>
              <a:t>Die folgenden Folien zeigen Beispiele für Vollbelege und Kurzbelege von verschiedenen Quellenarten.</a:t>
            </a:r>
            <a:endParaRPr>
              <a:highlight>
                <a:schemeClr val="lt1"/>
              </a:highlight>
            </a:endParaRPr>
          </a:p>
          <a:p>
            <a:pPr indent="0" lvl="0" marL="457200" rtl="0" algn="l">
              <a:spcBef>
                <a:spcPts val="0"/>
              </a:spcBef>
              <a:spcAft>
                <a:spcPts val="0"/>
              </a:spcAft>
              <a:buNone/>
            </a:pPr>
            <a:r>
              <a:t/>
            </a:r>
            <a:endParaRPr>
              <a:highlight>
                <a:srgbClr val="FFFFFF"/>
              </a:highlight>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fd942b3f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fd942b3f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Für Vollbelege von Büchern wird der/die Autor*in, der Titel des Buches, ggf. das Band, ggf. die Auflage, der Erscheinungsort, der Verlag, das Erscheinungsjahr sowie die genaue Seitenzahl angegeben. </a:t>
            </a:r>
            <a:endParaRPr/>
          </a:p>
          <a:p>
            <a:pPr indent="-298450" lvl="0" marL="457200" rtl="0" algn="l">
              <a:lnSpc>
                <a:spcPct val="180000"/>
              </a:lnSpc>
              <a:spcBef>
                <a:spcPts val="0"/>
              </a:spcBef>
              <a:spcAft>
                <a:spcPts val="0"/>
              </a:spcAft>
              <a:buSzPts val="1100"/>
              <a:buChar char="●"/>
            </a:pPr>
            <a:r>
              <a:rPr lang="en-GB"/>
              <a:t>Der Kurzbeleg besteht aus Autor*in, Jahr und Seitenzahl. </a:t>
            </a:r>
            <a:endParaRPr/>
          </a:p>
          <a:p>
            <a:pPr indent="-298450" lvl="0" marL="457200" rtl="0" algn="l">
              <a:lnSpc>
                <a:spcPct val="180000"/>
              </a:lnSpc>
              <a:spcBef>
                <a:spcPts val="0"/>
              </a:spcBef>
              <a:spcAft>
                <a:spcPts val="0"/>
              </a:spcAft>
              <a:buSzPts val="1100"/>
              <a:buChar char="●"/>
            </a:pPr>
            <a:r>
              <a:rPr lang="en-GB"/>
              <a:t>Bei </a:t>
            </a:r>
            <a:r>
              <a:rPr lang="en-GB" u="sng">
                <a:solidFill>
                  <a:schemeClr val="hlink"/>
                </a:solidFill>
                <a:hlinkClick r:id="rId2"/>
              </a:rPr>
              <a:t>indirekten Zitaten bzw. Paraphrasierungen</a:t>
            </a:r>
            <a:r>
              <a:rPr lang="en-GB"/>
              <a:t> wird der Zusatz </a:t>
            </a:r>
            <a:r>
              <a:rPr lang="en-GB" u="sng">
                <a:solidFill>
                  <a:schemeClr val="hlink"/>
                </a:solidFill>
                <a:hlinkClick r:id="rId3"/>
              </a:rPr>
              <a:t>Vgl.</a:t>
            </a:r>
            <a:r>
              <a:rPr lang="en-GB"/>
              <a:t> (= vergleiche)</a:t>
            </a:r>
            <a:r>
              <a:rPr lang="en-GB"/>
              <a:t> </a:t>
            </a:r>
            <a:r>
              <a:rPr lang="en-GB"/>
              <a:t>vor der Fußnote hinzugefügt. </a:t>
            </a:r>
            <a:endParaRPr/>
          </a:p>
          <a:p>
            <a:pPr indent="-298450" lvl="0" marL="457200" rtl="0" algn="l">
              <a:lnSpc>
                <a:spcPct val="180000"/>
              </a:lnSpc>
              <a:spcBef>
                <a:spcPts val="0"/>
              </a:spcBef>
              <a:spcAft>
                <a:spcPts val="0"/>
              </a:spcAft>
              <a:buSzPts val="1100"/>
              <a:buChar char="●"/>
            </a:pPr>
            <a:r>
              <a:rPr lang="en-GB" u="sng">
                <a:solidFill>
                  <a:schemeClr val="hlink"/>
                </a:solidFill>
                <a:hlinkClick r:id="rId4"/>
              </a:rPr>
              <a:t>Direkte Zitate</a:t>
            </a:r>
            <a:r>
              <a:rPr lang="en-GB"/>
              <a:t> werden mit Anführungszeichen gekennzeichnet. </a:t>
            </a:r>
            <a:endParaRPr/>
          </a:p>
          <a:p>
            <a:pPr indent="0" lvl="0" marL="0" rtl="0" algn="l">
              <a:lnSpc>
                <a:spcPct val="180000"/>
              </a:lnSpc>
              <a:spcBef>
                <a:spcPts val="1200"/>
              </a:spcBef>
              <a:spcAft>
                <a:spcPts val="0"/>
              </a:spcAft>
              <a:buNone/>
            </a:pPr>
            <a:r>
              <a:t/>
            </a:r>
            <a:endParaRPr/>
          </a:p>
          <a:p>
            <a:pPr indent="0" lvl="0" marL="0" rtl="0" algn="l">
              <a:lnSpc>
                <a:spcPct val="180000"/>
              </a:lnSpc>
              <a:spcBef>
                <a:spcPts val="1200"/>
              </a:spcBef>
              <a:spcAft>
                <a:spcPts val="0"/>
              </a:spcAft>
              <a:buNone/>
            </a:pPr>
            <a:r>
              <a:t/>
            </a:r>
            <a:endParaRPr/>
          </a:p>
          <a:p>
            <a:pPr indent="0" lvl="0" marL="0" rtl="0" algn="l">
              <a:lnSpc>
                <a:spcPct val="180000"/>
              </a:lnSpc>
              <a:spcBef>
                <a:spcPts val="1200"/>
              </a:spcBef>
              <a:spcAft>
                <a:spcPts val="12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fd942b3f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fd942b3f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Für Vollbelege von E-Books wird der/die Autor*in, der Titel des Buches, ggf. das Band, ggf. die Auflage, die URL oder den </a:t>
            </a:r>
            <a:r>
              <a:rPr lang="en-GB" u="sng">
                <a:solidFill>
                  <a:schemeClr val="hlink"/>
                </a:solidFill>
                <a:hlinkClick r:id="rId2"/>
              </a:rPr>
              <a:t>DOI</a:t>
            </a:r>
            <a:r>
              <a:rPr lang="en-GB"/>
              <a:t> sowie die genaue Seitenzahl angegeben. </a:t>
            </a:r>
            <a:endParaRPr/>
          </a:p>
          <a:p>
            <a:pPr indent="-298450" lvl="0" marL="457200" rtl="0" algn="l">
              <a:lnSpc>
                <a:spcPct val="180000"/>
              </a:lnSpc>
              <a:spcBef>
                <a:spcPts val="0"/>
              </a:spcBef>
              <a:spcAft>
                <a:spcPts val="0"/>
              </a:spcAft>
              <a:buSzPts val="1100"/>
              <a:buChar char="●"/>
            </a:pPr>
            <a:r>
              <a:rPr lang="en-GB"/>
              <a:t>Der Kurzbeleg besteht aus Autor*in, Jahr und Seitenzahl. </a:t>
            </a:r>
            <a:endParaRPr/>
          </a:p>
          <a:p>
            <a:pPr indent="0" lvl="0" marL="0" rtl="0" algn="l">
              <a:lnSpc>
                <a:spcPct val="180000"/>
              </a:lnSpc>
              <a:spcBef>
                <a:spcPts val="1200"/>
              </a:spcBef>
              <a:spcAft>
                <a:spcPts val="120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fd942b3f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fd942b3f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Für Vollbelege von Kapiteln aus Sammelbänden wird der/die Autor*in des Kapitels, der Titel des Kapitels, der Name der Herausgebenden, der Titel des Sammelbandes, ggf. die Auflage, der Erscheinungsort, der Verlag, das Erscheinungsjahr sowie die genaue Seitenzahl angegeben. </a:t>
            </a:r>
            <a:endParaRPr/>
          </a:p>
          <a:p>
            <a:pPr indent="-298450" lvl="0" marL="457200" rtl="0" algn="l">
              <a:lnSpc>
                <a:spcPct val="180000"/>
              </a:lnSpc>
              <a:spcBef>
                <a:spcPts val="0"/>
              </a:spcBef>
              <a:spcAft>
                <a:spcPts val="0"/>
              </a:spcAft>
              <a:buSzPts val="1100"/>
              <a:buChar char="●"/>
            </a:pPr>
            <a:r>
              <a:rPr lang="en-GB"/>
              <a:t>Der Kurzbeleg besteht aus Autor*in, Jahr und Seitenzahl.</a:t>
            </a:r>
            <a:endParaRPr/>
          </a:p>
          <a:p>
            <a:pPr indent="0" lvl="0" marL="0" rtl="0" algn="l">
              <a:lnSpc>
                <a:spcPct val="180000"/>
              </a:lnSpc>
              <a:spcBef>
                <a:spcPts val="1200"/>
              </a:spcBef>
              <a:spcAft>
                <a:spcPts val="120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7fd942b3f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fd942b3f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80000"/>
              </a:lnSpc>
              <a:spcBef>
                <a:spcPts val="0"/>
              </a:spcBef>
              <a:spcAft>
                <a:spcPts val="0"/>
              </a:spcAft>
              <a:buSzPts val="1100"/>
              <a:buChar char="●"/>
            </a:pPr>
            <a:r>
              <a:rPr lang="en-GB"/>
              <a:t>Für Vollbelege von Artikeln aus Fachzeitschriften wird der/die Autor*in, der Titel des Artikels, die Fachzeitschrift, der Erscheinungsort, der Jahrgang und die Nummer, das Erscheinungsjahr sowie die genaue Seitenzahl angegeben. </a:t>
            </a:r>
            <a:endParaRPr/>
          </a:p>
          <a:p>
            <a:pPr indent="-298450" lvl="0" marL="457200" rtl="0" algn="l">
              <a:lnSpc>
                <a:spcPct val="180000"/>
              </a:lnSpc>
              <a:spcBef>
                <a:spcPts val="0"/>
              </a:spcBef>
              <a:spcAft>
                <a:spcPts val="0"/>
              </a:spcAft>
              <a:buSzPts val="1100"/>
              <a:buChar char="●"/>
            </a:pPr>
            <a:r>
              <a:rPr lang="en-GB"/>
              <a:t>Der Kurzbeleg besteht aus Autor*in, Jahr und Seitenzahl. </a:t>
            </a:r>
            <a:endParaRPr/>
          </a:p>
          <a:p>
            <a:pPr indent="-298450" lvl="0" marL="457200" rtl="0" algn="l">
              <a:spcBef>
                <a:spcPts val="0"/>
              </a:spcBef>
              <a:spcAft>
                <a:spcPts val="0"/>
              </a:spcAft>
              <a:buSzPts val="1100"/>
              <a:buChar char="●"/>
            </a:pPr>
            <a:r>
              <a:rPr lang="en-GB">
                <a:highlight>
                  <a:schemeClr val="lt1"/>
                </a:highlight>
              </a:rPr>
              <a:t>Wurde die Zeitschrift online abgerufen, sollte zusätzlich die URL oder der </a:t>
            </a:r>
            <a:r>
              <a:rPr lang="en-GB" u="sng">
                <a:solidFill>
                  <a:schemeClr val="hlink"/>
                </a:solidFill>
                <a:highlight>
                  <a:schemeClr val="lt1"/>
                </a:highlight>
                <a:hlinkClick r:id="rId2"/>
              </a:rPr>
              <a:t>DOI</a:t>
            </a:r>
            <a:r>
              <a:rPr lang="en-GB">
                <a:highlight>
                  <a:schemeClr val="lt1"/>
                </a:highlight>
              </a:rPr>
              <a:t> vor der Seitenzahl im Vollbeleg hinzugefügt werden.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youtube.com/watch?v=RgDHd_siX9g&amp;t=1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scribbr.de/category/deutsche-zitierweise/#literaturverzeichni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www.youtube.com/watch?v=RgDHd_siX9g" TargetMode="Externa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doi.org/10.10000/182" TargetMode="External"/><Relationship Id="rId4" Type="http://schemas.openxmlformats.org/officeDocument/2006/relationships/hyperlink" Target="https://www.scribbr.de/category/quellen-zitiere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doi.org./10.1007/s12268-019-z"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s://scribbr.de/aufbau%20-und-gliederung/fazit-bachelorarbei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www.welt.de/2019/neue-erkenntnisse-zum-zitier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www.beispiel-datenbank.de/dissert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s://www.youtube.com/watch?v=RgDHd_siX9g&amp;t=1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hyperlink" Target="https://www.scribbr.de/category/deutsche-zitierweise/?utm_source=lecture-slides&amp;utm_medium=google-docs&amp;utm_campaign=slides-fussnoten" TargetMode="External"/><Relationship Id="rId4" Type="http://schemas.openxmlformats.org/officeDocument/2006/relationships/hyperlink" Target="https://www.scribbr.de/category/deutsche-zitierweise/?utm_source=lecture-slides&amp;utm_medium=google-docs&amp;utm_campaign=slides-fussnoten" TargetMode="External"/><Relationship Id="rId9" Type="http://schemas.openxmlformats.org/officeDocument/2006/relationships/hyperlink" Target="https://www.scribbr.de/category/richtig-zitieren/?utm_source=lecture-slides&amp;utm_medium=google-docs&amp;utm_campaign=slides-fussnoten" TargetMode="External"/><Relationship Id="rId5" Type="http://schemas.openxmlformats.org/officeDocument/2006/relationships/hyperlink" Target="https://www.scribbr.de/zitieren/fussnoten-generator/#/?utm_source=lecture-slides&amp;utm_medium=google-docs&amp;utm_campaign=slides-fussnoten" TargetMode="External"/><Relationship Id="rId6" Type="http://schemas.openxmlformats.org/officeDocument/2006/relationships/hyperlink" Target="https://www.scribbr.de/zitieren/fussnoten-generator/#/?utm_source=lecture-slides&amp;utm_medium=google-docs&amp;utm_campaign=slides-fussnoten" TargetMode="External"/><Relationship Id="rId7" Type="http://schemas.openxmlformats.org/officeDocument/2006/relationships/hyperlink" Target="https://www.scribbr.de/wissensdatenbank/?utm_source=lecture-slides&amp;utm_medium=google-docs&amp;utm_campaign=slides-fussnoten" TargetMode="External"/><Relationship Id="rId8" Type="http://schemas.openxmlformats.org/officeDocument/2006/relationships/hyperlink" Target="https://www.scribbr.de/wissensdatenbank/?utm_source=lecture-slides&amp;utm_medium=google-docs&amp;utm_campaign=slides-fussnote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hyperlink" Target="https://www.scribbr.de/lektorat-korrekturlesen/deutsche-abschlussarbeit/?utm_source=lecture-slides&amp;utm_medium=google-docs&amp;utm_campaign=slides-fussnoten" TargetMode="External"/><Relationship Id="rId4" Type="http://schemas.openxmlformats.org/officeDocument/2006/relationships/hyperlink" Target="https://www.scribbr.de/plagiatspruefung/?utm_source=lecture-slides&amp;utm_medium=google-docs&amp;utm_campaign=slides-fussnoten" TargetMode="External"/><Relationship Id="rId5" Type="http://schemas.openxmlformats.org/officeDocument/2006/relationships/hyperlink" Target="https://www.scribbr.de/zitieren/literaturverzeichnis-erstellen/" TargetMode="External"/><Relationship Id="rId6" Type="http://schemas.openxmlformats.org/officeDocument/2006/relationships/hyperlink" Target="https://www.scribbr.de/wissensdatenbank/?utm_source=lecture-slides&amp;utm_medium=google-docs&amp;utm_campaign=slides-fussnoten" TargetMode="External"/><Relationship Id="rId7" Type="http://schemas.openxmlformats.org/officeDocument/2006/relationships/hyperlink" Target="https://www.youtube.com/c/scribbrD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scribbr.de/category/quellen-zitier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000"/>
              <a:t>Deutsche Zitierweise</a:t>
            </a:r>
            <a:endParaRPr sz="4000"/>
          </a:p>
        </p:txBody>
      </p:sp>
      <p:sp>
        <p:nvSpPr>
          <p:cNvPr id="73" name="Google Shape;73;p23"/>
          <p:cNvSpPr txBox="1"/>
          <p:nvPr>
            <p:ph idx="1" type="subTitle"/>
          </p:nvPr>
        </p:nvSpPr>
        <p:spPr>
          <a:xfrm>
            <a:off x="972000" y="2834125"/>
            <a:ext cx="76827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t>
            </a:r>
            <a:r>
              <a:rPr lang="en-GB"/>
              <a:t>   Richtig zitieren mit Fußnoten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2"/>
          <p:cNvSpPr txBox="1"/>
          <p:nvPr>
            <p:ph type="title"/>
          </p:nvPr>
        </p:nvSpPr>
        <p:spPr>
          <a:xfrm>
            <a:off x="901500" y="405700"/>
            <a:ext cx="7270500" cy="60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rPr>
              <a:t>Internetquellen</a:t>
            </a:r>
            <a:r>
              <a:rPr lang="en-GB">
                <a:solidFill>
                  <a:srgbClr val="1B2B68"/>
                </a:solidFill>
              </a:rPr>
              <a:t> </a:t>
            </a:r>
            <a:r>
              <a:rPr lang="en-GB">
                <a:solidFill>
                  <a:srgbClr val="1B2B68"/>
                </a:solidFill>
              </a:rPr>
              <a:t>zitieren</a:t>
            </a:r>
            <a:endParaRPr>
              <a:solidFill>
                <a:srgbClr val="202F66"/>
              </a:solidFill>
            </a:endParaRPr>
          </a:p>
          <a:p>
            <a:pPr indent="0" lvl="0" marL="45720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8" name="Google Shape;128;p32"/>
          <p:cNvSpPr txBox="1"/>
          <p:nvPr>
            <p:ph idx="1" type="body"/>
          </p:nvPr>
        </p:nvSpPr>
        <p:spPr>
          <a:xfrm>
            <a:off x="901600" y="1284700"/>
            <a:ext cx="7270500" cy="3261000"/>
          </a:xfrm>
          <a:prstGeom prst="rect">
            <a:avLst/>
          </a:prstGeom>
        </p:spPr>
        <p:txBody>
          <a:bodyPr anchorCtr="0" anchor="t" bIns="91425" lIns="0" spcFirstLastPara="1" rIns="91425" wrap="square" tIns="91425">
            <a:noAutofit/>
          </a:bodyPr>
          <a:lstStyle/>
          <a:p>
            <a:pPr indent="0" lvl="0" marL="269999" rtl="0" algn="l">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b="1" lang="en-GB" sz="1400">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b="1" lang="en-GB" sz="1400">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einer Internetquelle in der Fußnote. Gefolgt von einem </a:t>
            </a:r>
            <a:r>
              <a:rPr b="1" lang="en-GB" sz="1400">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304800" lvl="0" marL="457200" rtl="0" algn="l">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a:t>
            </a:r>
            <a:r>
              <a:rPr lang="en-GB" sz="1200">
                <a:latin typeface="Times New Roman"/>
                <a:ea typeface="Times New Roman"/>
                <a:cs typeface="Times New Roman"/>
                <a:sym typeface="Times New Roman"/>
              </a:rPr>
              <a:t>Vgl. Pfeiffer, Franziska</a:t>
            </a:r>
            <a:r>
              <a:rPr lang="en-GB" sz="1200">
                <a:latin typeface="Times New Roman"/>
                <a:ea typeface="Times New Roman"/>
                <a:cs typeface="Times New Roman"/>
                <a:sym typeface="Times New Roman"/>
              </a:rPr>
              <a:t>: Ein Fazit für deine Bachelorarbeit schreiben, in: Scribbr, 2019, https://www.</a:t>
            </a:r>
            <a:r>
              <a:rPr lang="en-GB" sz="1200">
                <a:latin typeface="Times New Roman"/>
                <a:ea typeface="Times New Roman"/>
                <a:cs typeface="Times New Roman"/>
                <a:sym typeface="Times New Roman"/>
              </a:rPr>
              <a:t>scribbr</a:t>
            </a:r>
            <a:r>
              <a:rPr lang="en-GB" sz="1200">
                <a:latin typeface="Times New Roman"/>
                <a:ea typeface="Times New Roman"/>
                <a:cs typeface="Times New Roman"/>
                <a:sym typeface="Times New Roman"/>
              </a:rPr>
              <a:t>.de/aufbau -und-gliederung/fazit-bachelorarbeit/ (abgerufen am 20.03.2020)</a:t>
            </a:r>
            <a:r>
              <a:rPr lang="en-GB" sz="1200">
                <a:solidFill>
                  <a:srgbClr val="0D405F"/>
                </a:solidFill>
                <a:latin typeface="Times New Roman"/>
                <a:ea typeface="Times New Roman"/>
                <a:cs typeface="Times New Roman"/>
                <a:sym typeface="Times New Roman"/>
              </a:rPr>
              <a:t>.</a:t>
            </a:r>
            <a:endParaRPr b="1" sz="1200">
              <a:solidFill>
                <a:srgbClr val="0D405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a:t>
            </a:r>
            <a:r>
              <a:rPr lang="en-GB" sz="1200">
                <a:solidFill>
                  <a:srgbClr val="1B2B68"/>
                </a:solidFill>
                <a:latin typeface="Times New Roman"/>
                <a:ea typeface="Times New Roman"/>
                <a:cs typeface="Times New Roman"/>
                <a:sym typeface="Times New Roman"/>
              </a:rPr>
              <a:t>Vgl. </a:t>
            </a:r>
            <a:r>
              <a:rPr lang="en-GB" sz="1200">
                <a:solidFill>
                  <a:srgbClr val="1B2B68"/>
                </a:solidFill>
                <a:latin typeface="Times New Roman"/>
                <a:ea typeface="Times New Roman"/>
                <a:cs typeface="Times New Roman"/>
                <a:sym typeface="Times New Roman"/>
              </a:rPr>
              <a:t>Pfeiffer,</a:t>
            </a:r>
            <a:r>
              <a:rPr lang="en-GB" sz="1200">
                <a:solidFill>
                  <a:srgbClr val="1B2B68"/>
                </a:solidFill>
                <a:latin typeface="Times New Roman"/>
                <a:ea typeface="Times New Roman"/>
                <a:cs typeface="Times New Roman"/>
                <a:sym typeface="Times New Roman"/>
              </a:rPr>
              <a:t> </a:t>
            </a:r>
            <a:r>
              <a:rPr lang="en-GB" sz="1200">
                <a:solidFill>
                  <a:srgbClr val="1B2B68"/>
                </a:solidFill>
                <a:latin typeface="Times New Roman"/>
                <a:ea typeface="Times New Roman"/>
                <a:cs typeface="Times New Roman"/>
                <a:sym typeface="Times New Roman"/>
              </a:rPr>
              <a:t>2019.</a:t>
            </a:r>
            <a:endParaRPr sz="1200">
              <a:solidFill>
                <a:srgbClr val="1B2B68"/>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accent2"/>
              </a:buClr>
              <a:buSzPts val="1200"/>
              <a:buFont typeface="Times New Roman"/>
              <a:buChar char="✓"/>
            </a:pPr>
            <a:r>
              <a:rPr lang="en-GB" sz="1200">
                <a:solidFill>
                  <a:srgbClr val="1B2B68"/>
                </a:solidFill>
                <a:latin typeface="Times New Roman"/>
                <a:ea typeface="Times New Roman"/>
                <a:cs typeface="Times New Roman"/>
                <a:sym typeface="Times New Roman"/>
              </a:rPr>
              <a:t>³ </a:t>
            </a:r>
            <a:r>
              <a:rPr lang="en-GB" sz="1200">
                <a:latin typeface="Times New Roman"/>
                <a:ea typeface="Times New Roman"/>
                <a:cs typeface="Times New Roman"/>
                <a:sym typeface="Times New Roman"/>
              </a:rPr>
              <a:t>Pfeiffer</a:t>
            </a:r>
            <a:r>
              <a:rPr lang="en-GB" sz="1200">
                <a:solidFill>
                  <a:srgbClr val="1B2B68"/>
                </a:solidFill>
                <a:latin typeface="Times New Roman"/>
                <a:ea typeface="Times New Roman"/>
                <a:cs typeface="Times New Roman"/>
                <a:sym typeface="Times New Roman"/>
              </a:rPr>
              <a:t>, 2019. </a:t>
            </a:r>
            <a:br>
              <a:rPr lang="en-GB" sz="1200">
                <a:latin typeface="Times New Roman"/>
                <a:ea typeface="Times New Roman"/>
                <a:cs typeface="Times New Roman"/>
                <a:sym typeface="Times New Roman"/>
              </a:rPr>
            </a:br>
            <a:endParaRPr b="1"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b="1" sz="1400"/>
          </a:p>
          <a:p>
            <a:pPr indent="0" lvl="0" marL="0" rtl="0" algn="l">
              <a:lnSpc>
                <a:spcPct val="150000"/>
              </a:lnSpc>
              <a:spcBef>
                <a:spcPts val="1600"/>
              </a:spcBef>
              <a:spcAft>
                <a:spcPts val="0"/>
              </a:spcAft>
              <a:buNone/>
            </a:pPr>
            <a:r>
              <a:t/>
            </a:r>
            <a:endParaRPr sz="1400"/>
          </a:p>
          <a:p>
            <a:pPr indent="0" lvl="0" marL="0" rtl="0" algn="l">
              <a:lnSpc>
                <a:spcPct val="150000"/>
              </a:lnSpc>
              <a:spcBef>
                <a:spcPts val="1600"/>
              </a:spcBef>
              <a:spcAft>
                <a:spcPts val="0"/>
              </a:spcAft>
              <a:buNone/>
            </a:pPr>
            <a:br>
              <a:rPr lang="en-GB" sz="1400"/>
            </a:br>
            <a:endParaRPr sz="1400">
              <a:solidFill>
                <a:srgbClr val="1B2B68"/>
              </a:solidFill>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3"/>
          <p:cNvSpPr txBox="1"/>
          <p:nvPr>
            <p:ph type="title"/>
          </p:nvPr>
        </p:nvSpPr>
        <p:spPr>
          <a:xfrm>
            <a:off x="901500" y="405700"/>
            <a:ext cx="7270500" cy="60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rPr>
              <a:t>Zeitungsartikel</a:t>
            </a:r>
            <a:r>
              <a:rPr lang="en-GB">
                <a:solidFill>
                  <a:srgbClr val="1B2B68"/>
                </a:solidFill>
              </a:rPr>
              <a:t> </a:t>
            </a:r>
            <a:r>
              <a:rPr lang="en-GB">
                <a:solidFill>
                  <a:srgbClr val="1B2B68"/>
                </a:solidFill>
              </a:rPr>
              <a:t>zitieren</a:t>
            </a:r>
            <a:endParaRPr>
              <a:solidFill>
                <a:srgbClr val="202F66"/>
              </a:solidFill>
            </a:endParaRPr>
          </a:p>
          <a:p>
            <a:pPr indent="0" lvl="0" marL="45720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4" name="Google Shape;134;p33"/>
          <p:cNvSpPr txBox="1"/>
          <p:nvPr>
            <p:ph idx="1" type="body"/>
          </p:nvPr>
        </p:nvSpPr>
        <p:spPr>
          <a:xfrm>
            <a:off x="901600" y="1284700"/>
            <a:ext cx="7270500" cy="3261000"/>
          </a:xfrm>
          <a:prstGeom prst="rect">
            <a:avLst/>
          </a:prstGeom>
        </p:spPr>
        <p:txBody>
          <a:bodyPr anchorCtr="0" anchor="t" bIns="91425" lIns="0" spcFirstLastPara="1" rIns="91425" wrap="square" tIns="91425">
            <a:noAutofit/>
          </a:bodyPr>
          <a:lstStyle/>
          <a:p>
            <a:pPr indent="0" lvl="0" marL="269999" rtl="0" algn="l">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b="1" lang="en-GB" sz="1400">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b="1" lang="en-GB" sz="1400">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Zeitungsartikels in der Fußnote. Gefolgt von einem </a:t>
            </a:r>
            <a:r>
              <a:rPr b="1" lang="en-GB" sz="1400">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304800" lvl="0" marL="457200" rtl="0" algn="l">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Vgl. Müller, Thomas: Neue Erkenntnisse zum Zitieren, in: Die Welt</a:t>
            </a:r>
            <a:r>
              <a:rPr i="1" lang="en-GB" sz="1200">
                <a:latin typeface="Times New Roman"/>
                <a:ea typeface="Times New Roman"/>
                <a:cs typeface="Times New Roman"/>
                <a:sym typeface="Times New Roman"/>
              </a:rPr>
              <a:t>, </a:t>
            </a:r>
            <a:r>
              <a:rPr lang="en-GB" sz="1200">
                <a:latin typeface="Times New Roman"/>
                <a:ea typeface="Times New Roman"/>
                <a:cs typeface="Times New Roman"/>
                <a:sym typeface="Times New Roman"/>
              </a:rPr>
              <a:t>04.07.2019, S. 23.</a:t>
            </a:r>
            <a:endParaRPr b="1" sz="1200">
              <a:solidFill>
                <a:srgbClr val="0D405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a:t>
            </a:r>
            <a:r>
              <a:rPr lang="en-GB" sz="1200">
                <a:solidFill>
                  <a:srgbClr val="0D405F"/>
                </a:solidFill>
                <a:latin typeface="Times New Roman"/>
                <a:ea typeface="Times New Roman"/>
                <a:cs typeface="Times New Roman"/>
                <a:sym typeface="Times New Roman"/>
              </a:rPr>
              <a:t>2019, S. 23.</a:t>
            </a:r>
            <a:endParaRPr sz="1200">
              <a:solidFill>
                <a:srgbClr val="0D405F"/>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b="1" sz="1400"/>
          </a:p>
          <a:p>
            <a:pPr indent="0" lvl="0" marL="0" rtl="0" algn="l">
              <a:lnSpc>
                <a:spcPct val="150000"/>
              </a:lnSpc>
              <a:spcBef>
                <a:spcPts val="0"/>
              </a:spcBef>
              <a:spcAft>
                <a:spcPts val="0"/>
              </a:spcAft>
              <a:buNone/>
            </a:pPr>
            <a:r>
              <a:t/>
            </a:r>
            <a:endParaRPr b="1" sz="1400"/>
          </a:p>
          <a:p>
            <a:pPr indent="0" lvl="0" marL="0" rtl="0" algn="l">
              <a:lnSpc>
                <a:spcPct val="150000"/>
              </a:lnSpc>
              <a:spcBef>
                <a:spcPts val="1600"/>
              </a:spcBef>
              <a:spcAft>
                <a:spcPts val="0"/>
              </a:spcAft>
              <a:buNone/>
            </a:pPr>
            <a:r>
              <a:t/>
            </a:r>
            <a:endParaRPr sz="1400"/>
          </a:p>
          <a:p>
            <a:pPr indent="0" lvl="0" marL="0" rtl="0" algn="l">
              <a:lnSpc>
                <a:spcPct val="150000"/>
              </a:lnSpc>
              <a:spcBef>
                <a:spcPts val="1600"/>
              </a:spcBef>
              <a:spcAft>
                <a:spcPts val="0"/>
              </a:spcAft>
              <a:buNone/>
            </a:pPr>
            <a:br>
              <a:rPr lang="en-GB" sz="1400"/>
            </a:br>
            <a:endParaRPr sz="1400">
              <a:solidFill>
                <a:srgbClr val="1B2B68"/>
              </a:solidFill>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4"/>
          <p:cNvSpPr txBox="1"/>
          <p:nvPr>
            <p:ph type="title"/>
          </p:nvPr>
        </p:nvSpPr>
        <p:spPr>
          <a:xfrm>
            <a:off x="901500" y="405700"/>
            <a:ext cx="7270500" cy="60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rPr>
              <a:t>Studienarbeit</a:t>
            </a:r>
            <a:r>
              <a:rPr lang="en-GB">
                <a:solidFill>
                  <a:srgbClr val="1B2B68"/>
                </a:solidFill>
              </a:rPr>
              <a:t> </a:t>
            </a:r>
            <a:r>
              <a:rPr lang="en-GB">
                <a:solidFill>
                  <a:srgbClr val="1B2B68"/>
                </a:solidFill>
              </a:rPr>
              <a:t>zitieren</a:t>
            </a:r>
            <a:endParaRPr>
              <a:solidFill>
                <a:srgbClr val="202F66"/>
              </a:solidFill>
            </a:endParaRPr>
          </a:p>
          <a:p>
            <a:pPr indent="0" lvl="0" marL="45720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0" name="Google Shape;140;p34"/>
          <p:cNvSpPr txBox="1"/>
          <p:nvPr>
            <p:ph idx="1" type="body"/>
          </p:nvPr>
        </p:nvSpPr>
        <p:spPr>
          <a:xfrm>
            <a:off x="901600" y="1284700"/>
            <a:ext cx="7270500" cy="3261000"/>
          </a:xfrm>
          <a:prstGeom prst="rect">
            <a:avLst/>
          </a:prstGeom>
        </p:spPr>
        <p:txBody>
          <a:bodyPr anchorCtr="0" anchor="t" bIns="91425" lIns="0" spcFirstLastPara="1" rIns="91425" wrap="square" tIns="91425">
            <a:noAutofit/>
          </a:bodyPr>
          <a:lstStyle/>
          <a:p>
            <a:pPr indent="0" lvl="0" marL="269999" rtl="0" algn="l">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b="1" lang="en-GB" sz="1400">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b="1" lang="en-GB" sz="1400">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einer Studienarbeit in der Fußnote. Gefolgt von einem </a:t>
            </a:r>
            <a:r>
              <a:rPr b="1" lang="en-GB" sz="1400">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304800" lvl="0" marL="457200" rtl="0" algn="l">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a:t>
            </a:r>
            <a:r>
              <a:rPr lang="en-GB" sz="1200">
                <a:solidFill>
                  <a:srgbClr val="0D405F"/>
                </a:solidFill>
                <a:highlight>
                  <a:srgbClr val="FFFFFF"/>
                </a:highlight>
                <a:latin typeface="Times New Roman"/>
                <a:ea typeface="Times New Roman"/>
                <a:cs typeface="Times New Roman"/>
                <a:sym typeface="Times New Roman"/>
              </a:rPr>
              <a:t>V</a:t>
            </a:r>
            <a:r>
              <a:rPr lang="en-GB" sz="1200">
                <a:solidFill>
                  <a:srgbClr val="1B2B68"/>
                </a:solidFill>
                <a:highlight>
                  <a:srgbClr val="FFFFFF"/>
                </a:highlight>
                <a:latin typeface="Times New Roman"/>
                <a:ea typeface="Times New Roman"/>
                <a:cs typeface="Times New Roman"/>
                <a:sym typeface="Times New Roman"/>
              </a:rPr>
              <a:t>gl. Müller, Thomas: Eine Recherche zum Erfolg gegen Plagiat, Bachelorarbeit, Betriebswirtschaftslehre, München: Ludwig-Maximilians-Universität, 2019, S. 23.</a:t>
            </a:r>
            <a:endParaRPr b="1" sz="1200">
              <a:solidFill>
                <a:srgbClr val="1B2B68"/>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a:t>
            </a:r>
            <a:r>
              <a:rPr lang="en-GB" sz="1200">
                <a:solidFill>
                  <a:srgbClr val="0D405F"/>
                </a:solidFill>
                <a:latin typeface="Times New Roman"/>
                <a:ea typeface="Times New Roman"/>
                <a:cs typeface="Times New Roman"/>
                <a:sym typeface="Times New Roman"/>
              </a:rPr>
              <a:t>2019, S. 23.</a:t>
            </a:r>
            <a:endParaRPr sz="1200">
              <a:solidFill>
                <a:srgbClr val="0D405F"/>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b="1" sz="1400"/>
          </a:p>
          <a:p>
            <a:pPr indent="0" lvl="0" marL="0" rtl="0" algn="l">
              <a:lnSpc>
                <a:spcPct val="150000"/>
              </a:lnSpc>
              <a:spcBef>
                <a:spcPts val="0"/>
              </a:spcBef>
              <a:spcAft>
                <a:spcPts val="0"/>
              </a:spcAft>
              <a:buNone/>
            </a:pPr>
            <a:r>
              <a:t/>
            </a:r>
            <a:endParaRPr b="1" sz="1400"/>
          </a:p>
          <a:p>
            <a:pPr indent="0" lvl="0" marL="0" rtl="0" algn="l">
              <a:lnSpc>
                <a:spcPct val="150000"/>
              </a:lnSpc>
              <a:spcBef>
                <a:spcPts val="1600"/>
              </a:spcBef>
              <a:spcAft>
                <a:spcPts val="0"/>
              </a:spcAft>
              <a:buNone/>
            </a:pPr>
            <a:r>
              <a:t/>
            </a:r>
            <a:endParaRPr sz="1400"/>
          </a:p>
          <a:p>
            <a:pPr indent="0" lvl="0" marL="0" rtl="0" algn="l">
              <a:lnSpc>
                <a:spcPct val="150000"/>
              </a:lnSpc>
              <a:spcBef>
                <a:spcPts val="1600"/>
              </a:spcBef>
              <a:spcAft>
                <a:spcPts val="0"/>
              </a:spcAft>
              <a:buNone/>
            </a:pPr>
            <a:br>
              <a:rPr lang="en-GB" sz="1400"/>
            </a:br>
            <a:endParaRPr sz="1400">
              <a:solidFill>
                <a:srgbClr val="1B2B68"/>
              </a:solidFill>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5"/>
          <p:cNvSpPr txBox="1"/>
          <p:nvPr>
            <p:ph type="title"/>
          </p:nvPr>
        </p:nvSpPr>
        <p:spPr>
          <a:xfrm>
            <a:off x="901500" y="405700"/>
            <a:ext cx="7270500" cy="60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rPr>
              <a:t>Film</a:t>
            </a:r>
            <a:r>
              <a:rPr lang="en-GB">
                <a:solidFill>
                  <a:srgbClr val="1B2B68"/>
                </a:solidFill>
              </a:rPr>
              <a:t> </a:t>
            </a:r>
            <a:r>
              <a:rPr lang="en-GB">
                <a:solidFill>
                  <a:srgbClr val="1B2B68"/>
                </a:solidFill>
              </a:rPr>
              <a:t>zitieren</a:t>
            </a:r>
            <a:endParaRPr>
              <a:solidFill>
                <a:srgbClr val="202F66"/>
              </a:solidFill>
            </a:endParaRPr>
          </a:p>
          <a:p>
            <a:pPr indent="0" lvl="0" marL="45720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6" name="Google Shape;146;p35"/>
          <p:cNvSpPr txBox="1"/>
          <p:nvPr>
            <p:ph idx="1" type="body"/>
          </p:nvPr>
        </p:nvSpPr>
        <p:spPr>
          <a:xfrm>
            <a:off x="901600" y="1284700"/>
            <a:ext cx="7270500" cy="3261000"/>
          </a:xfrm>
          <a:prstGeom prst="rect">
            <a:avLst/>
          </a:prstGeom>
        </p:spPr>
        <p:txBody>
          <a:bodyPr anchorCtr="0" anchor="t" bIns="91425" lIns="0" spcFirstLastPara="1" rIns="91425" wrap="square" tIns="91425">
            <a:noAutofit/>
          </a:bodyPr>
          <a:lstStyle/>
          <a:p>
            <a:pPr indent="0" lvl="0" marL="269999" rtl="0" algn="l">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b="1" lang="en-GB" sz="1400">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b="1" lang="en-GB" sz="1400">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Films in der Fußnote. Gefolgt von einem </a:t>
            </a:r>
            <a:r>
              <a:rPr b="1" lang="en-GB" sz="1400">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304800" lvl="0" marL="457200" rtl="0" algn="l">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a:t>
            </a:r>
            <a:r>
              <a:rPr lang="en-GB" sz="1200">
                <a:solidFill>
                  <a:srgbClr val="1B2B68"/>
                </a:solidFill>
                <a:latin typeface="Times New Roman"/>
                <a:ea typeface="Times New Roman"/>
                <a:cs typeface="Times New Roman"/>
                <a:sym typeface="Times New Roman"/>
              </a:rPr>
              <a:t>Vgl. Müller, Thomas: Die Scribbr Geschichte, München: Scribbr-Entertainment, 2019, 02:01:33</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02:03:10.</a:t>
            </a:r>
            <a:endParaRPr b="1" sz="1200">
              <a:solidFill>
                <a:srgbClr val="1B2B68"/>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a:t>
            </a:r>
            <a:r>
              <a:rPr lang="en-GB" sz="1200">
                <a:solidFill>
                  <a:srgbClr val="1B2B68"/>
                </a:solidFill>
                <a:latin typeface="Times New Roman"/>
                <a:ea typeface="Times New Roman"/>
                <a:cs typeface="Times New Roman"/>
                <a:sym typeface="Times New Roman"/>
              </a:rPr>
              <a:t>Vgl. Müller, 2019, 02:01:33</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02:03:10.</a:t>
            </a:r>
            <a:endParaRPr sz="1200">
              <a:solidFill>
                <a:srgbClr val="1B2B68"/>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a:t>
            </a:r>
            <a:r>
              <a:rPr lang="en-GB" sz="1200">
                <a:solidFill>
                  <a:srgbClr val="1B2B68"/>
                </a:solidFill>
                <a:latin typeface="Times New Roman"/>
                <a:ea typeface="Times New Roman"/>
                <a:cs typeface="Times New Roman"/>
                <a:sym typeface="Times New Roman"/>
              </a:rPr>
              <a:t>, 2019, 02:01:33</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02:03:10.</a:t>
            </a:r>
            <a:br>
              <a:rPr lang="en-GB" sz="1400"/>
            </a:br>
            <a:endParaRPr b="1" sz="1400"/>
          </a:p>
          <a:p>
            <a:pPr indent="0" lvl="0" marL="0" rtl="0" algn="l">
              <a:lnSpc>
                <a:spcPct val="150000"/>
              </a:lnSpc>
              <a:spcBef>
                <a:spcPts val="0"/>
              </a:spcBef>
              <a:spcAft>
                <a:spcPts val="0"/>
              </a:spcAft>
              <a:buNone/>
            </a:pPr>
            <a:r>
              <a:t/>
            </a:r>
            <a:endParaRPr b="1" sz="1400"/>
          </a:p>
          <a:p>
            <a:pPr indent="0" lvl="0" marL="0" rtl="0" algn="l">
              <a:lnSpc>
                <a:spcPct val="150000"/>
              </a:lnSpc>
              <a:spcBef>
                <a:spcPts val="1600"/>
              </a:spcBef>
              <a:spcAft>
                <a:spcPts val="0"/>
              </a:spcAft>
              <a:buNone/>
            </a:pPr>
            <a:r>
              <a:t/>
            </a:r>
            <a:endParaRPr sz="1400"/>
          </a:p>
          <a:p>
            <a:pPr indent="0" lvl="0" marL="0" rtl="0" algn="l">
              <a:lnSpc>
                <a:spcPct val="150000"/>
              </a:lnSpc>
              <a:spcBef>
                <a:spcPts val="1600"/>
              </a:spcBef>
              <a:spcAft>
                <a:spcPts val="0"/>
              </a:spcAft>
              <a:buNone/>
            </a:pPr>
            <a:br>
              <a:rPr lang="en-GB" sz="1400"/>
            </a:br>
            <a:endParaRPr sz="1400">
              <a:solidFill>
                <a:srgbClr val="1B2B68"/>
              </a:solidFill>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6"/>
          <p:cNvSpPr txBox="1"/>
          <p:nvPr>
            <p:ph type="title"/>
          </p:nvPr>
        </p:nvSpPr>
        <p:spPr>
          <a:xfrm>
            <a:off x="901500" y="405700"/>
            <a:ext cx="7270500" cy="60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rPr>
              <a:t>YouTube-Video</a:t>
            </a:r>
            <a:r>
              <a:rPr lang="en-GB">
                <a:solidFill>
                  <a:srgbClr val="1B2B68"/>
                </a:solidFill>
              </a:rPr>
              <a:t> zitieren</a:t>
            </a:r>
            <a:endParaRPr>
              <a:solidFill>
                <a:srgbClr val="202F66"/>
              </a:solidFill>
            </a:endParaRPr>
          </a:p>
          <a:p>
            <a:pPr indent="0" lvl="0" marL="45720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2" name="Google Shape;152;p36"/>
          <p:cNvSpPr txBox="1"/>
          <p:nvPr>
            <p:ph idx="1" type="body"/>
          </p:nvPr>
        </p:nvSpPr>
        <p:spPr>
          <a:xfrm>
            <a:off x="901600" y="1284700"/>
            <a:ext cx="7270500" cy="3261000"/>
          </a:xfrm>
          <a:prstGeom prst="rect">
            <a:avLst/>
          </a:prstGeom>
        </p:spPr>
        <p:txBody>
          <a:bodyPr anchorCtr="0" anchor="t" bIns="91425" lIns="0" spcFirstLastPara="1" rIns="91425" wrap="square" tIns="91425">
            <a:noAutofit/>
          </a:bodyPr>
          <a:lstStyle/>
          <a:p>
            <a:pPr indent="0" lvl="0" marL="269999" rtl="0" algn="l">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b="1" lang="en-GB" sz="1400">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b="1" lang="en-GB" sz="1400">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a:t>
            </a:r>
            <a:r>
              <a:rPr lang="en-GB" sz="1400">
                <a:highlight>
                  <a:schemeClr val="lt1"/>
                </a:highlight>
                <a:latin typeface="Times New Roman"/>
                <a:ea typeface="Times New Roman"/>
                <a:cs typeface="Times New Roman"/>
                <a:sym typeface="Times New Roman"/>
              </a:rPr>
              <a:t>YouTube-Videos</a:t>
            </a:r>
            <a:r>
              <a:rPr lang="en-GB" sz="1400">
                <a:solidFill>
                  <a:srgbClr val="1B2B68"/>
                </a:solidFill>
                <a:highlight>
                  <a:schemeClr val="lt1"/>
                </a:highlight>
                <a:latin typeface="Times New Roman"/>
                <a:ea typeface="Times New Roman"/>
                <a:cs typeface="Times New Roman"/>
                <a:sym typeface="Times New Roman"/>
              </a:rPr>
              <a:t> in der Fußnote. Gefolgt von einem </a:t>
            </a:r>
            <a:r>
              <a:rPr b="1" lang="en-GB" sz="1400">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304800" lvl="0" marL="457200" rtl="0" algn="l">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a:t>
            </a:r>
            <a:r>
              <a:rPr lang="en-GB" sz="1200">
                <a:solidFill>
                  <a:srgbClr val="1B2B68"/>
                </a:solidFill>
                <a:latin typeface="Times New Roman"/>
                <a:ea typeface="Times New Roman"/>
                <a:cs typeface="Times New Roman"/>
                <a:sym typeface="Times New Roman"/>
              </a:rPr>
              <a:t>Vgl. </a:t>
            </a:r>
            <a:r>
              <a:rPr lang="en-GB" sz="1200">
                <a:latin typeface="Times New Roman"/>
                <a:ea typeface="Times New Roman"/>
                <a:cs typeface="Times New Roman"/>
                <a:sym typeface="Times New Roman"/>
              </a:rPr>
              <a:t>Scribbr </a:t>
            </a:r>
            <a:r>
              <a:rPr lang="en-GB" sz="1200">
                <a:solidFill>
                  <a:srgbClr val="1B2B68"/>
                </a:solidFill>
                <a:latin typeface="Times New Roman"/>
                <a:ea typeface="Times New Roman"/>
                <a:cs typeface="Times New Roman"/>
                <a:sym typeface="Times New Roman"/>
              </a:rPr>
              <a:t>–</a:t>
            </a:r>
            <a:r>
              <a:rPr lang="en-GB" sz="950">
                <a:solidFill>
                  <a:srgbClr val="0D405F"/>
                </a:solidFill>
                <a:latin typeface="Arial"/>
                <a:ea typeface="Arial"/>
                <a:cs typeface="Arial"/>
                <a:sym typeface="Arial"/>
              </a:rPr>
              <a:t> </a:t>
            </a:r>
            <a:r>
              <a:rPr lang="en-GB" sz="1200">
                <a:solidFill>
                  <a:srgbClr val="1B2B68"/>
                </a:solidFill>
                <a:latin typeface="Times New Roman"/>
                <a:ea typeface="Times New Roman"/>
                <a:cs typeface="Times New Roman"/>
                <a:sym typeface="Times New Roman"/>
              </a:rPr>
              <a:t>Lektorat &amp; Korrekturlesen: Fußnoten in Word einfügen und formatieren – einfach erklärt!,</a:t>
            </a:r>
            <a:r>
              <a:rPr lang="en-GB" sz="1200">
                <a:latin typeface="Times New Roman"/>
                <a:ea typeface="Times New Roman"/>
                <a:cs typeface="Times New Roman"/>
                <a:sym typeface="Times New Roman"/>
              </a:rPr>
              <a:t> </a:t>
            </a:r>
            <a:r>
              <a:rPr lang="en-GB" sz="1200">
                <a:solidFill>
                  <a:srgbClr val="1B2B68"/>
                </a:solidFill>
                <a:latin typeface="Times New Roman"/>
                <a:ea typeface="Times New Roman"/>
                <a:cs typeface="Times New Roman"/>
                <a:sym typeface="Times New Roman"/>
              </a:rPr>
              <a:t>2019, </a:t>
            </a:r>
            <a:r>
              <a:rPr lang="en-GB" sz="1200" u="sng">
                <a:solidFill>
                  <a:schemeClr val="hlink"/>
                </a:solidFill>
                <a:latin typeface="Times New Roman"/>
                <a:ea typeface="Times New Roman"/>
                <a:cs typeface="Times New Roman"/>
                <a:sym typeface="Times New Roman"/>
                <a:hlinkClick r:id="rId3"/>
              </a:rPr>
              <a:t>https://www.youtube.com/watch?v=RgDHd_siX9g&amp;t=1s</a:t>
            </a:r>
            <a:r>
              <a:rPr lang="en-GB" sz="1200">
                <a:solidFill>
                  <a:srgbClr val="1B2B68"/>
                </a:solidFill>
                <a:latin typeface="Times New Roman"/>
                <a:ea typeface="Times New Roman"/>
                <a:cs typeface="Times New Roman"/>
                <a:sym typeface="Times New Roman"/>
              </a:rPr>
              <a:t> (abgerufen am 20.10.2021), 00:49</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00:</a:t>
            </a:r>
            <a:r>
              <a:rPr lang="en-GB" sz="1200">
                <a:latin typeface="Times New Roman"/>
                <a:ea typeface="Times New Roman"/>
                <a:cs typeface="Times New Roman"/>
                <a:sym typeface="Times New Roman"/>
              </a:rPr>
              <a:t>59</a:t>
            </a:r>
            <a:r>
              <a:rPr lang="en-GB" sz="1200">
                <a:solidFill>
                  <a:srgbClr val="1B2B68"/>
                </a:solidFill>
                <a:latin typeface="Times New Roman"/>
                <a:ea typeface="Times New Roman"/>
                <a:cs typeface="Times New Roman"/>
                <a:sym typeface="Times New Roman"/>
              </a:rPr>
              <a:t>. </a:t>
            </a:r>
            <a:endParaRPr sz="1200">
              <a:solidFill>
                <a:srgbClr val="1B2B68"/>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a:t>
            </a:r>
            <a:r>
              <a:rPr lang="en-GB" sz="1200">
                <a:solidFill>
                  <a:srgbClr val="1B2B68"/>
                </a:solidFill>
                <a:latin typeface="Times New Roman"/>
                <a:ea typeface="Times New Roman"/>
                <a:cs typeface="Times New Roman"/>
                <a:sym typeface="Times New Roman"/>
              </a:rPr>
              <a:t>Vgl. </a:t>
            </a:r>
            <a:r>
              <a:rPr lang="en-GB" sz="1200">
                <a:latin typeface="Times New Roman"/>
                <a:ea typeface="Times New Roman"/>
                <a:cs typeface="Times New Roman"/>
                <a:sym typeface="Times New Roman"/>
              </a:rPr>
              <a:t>Scribbr </a:t>
            </a:r>
            <a:r>
              <a:rPr lang="en-GB" sz="1200">
                <a:solidFill>
                  <a:srgbClr val="1B2B68"/>
                </a:solidFill>
                <a:latin typeface="Times New Roman"/>
                <a:ea typeface="Times New Roman"/>
                <a:cs typeface="Times New Roman"/>
                <a:sym typeface="Times New Roman"/>
              </a:rPr>
              <a:t>–</a:t>
            </a:r>
            <a:r>
              <a:rPr lang="en-GB" sz="950">
                <a:solidFill>
                  <a:srgbClr val="0D405F"/>
                </a:solidFill>
                <a:latin typeface="Arial"/>
                <a:ea typeface="Arial"/>
                <a:cs typeface="Arial"/>
                <a:sym typeface="Arial"/>
              </a:rPr>
              <a:t> </a:t>
            </a:r>
            <a:r>
              <a:rPr lang="en-GB" sz="1200">
                <a:solidFill>
                  <a:srgbClr val="1B2B68"/>
                </a:solidFill>
                <a:latin typeface="Times New Roman"/>
                <a:ea typeface="Times New Roman"/>
                <a:cs typeface="Times New Roman"/>
                <a:sym typeface="Times New Roman"/>
              </a:rPr>
              <a:t>Lektorat &amp; Korrekturlesen, 2019, 00:49</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00:51.</a:t>
            </a:r>
            <a:endParaRPr sz="1200">
              <a:solidFill>
                <a:srgbClr val="1B2B68"/>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a:t>
            </a:r>
            <a:r>
              <a:rPr lang="en-GB" sz="1200">
                <a:latin typeface="Times New Roman"/>
                <a:ea typeface="Times New Roman"/>
                <a:cs typeface="Times New Roman"/>
                <a:sym typeface="Times New Roman"/>
              </a:rPr>
              <a:t>Scribbr </a:t>
            </a:r>
            <a:r>
              <a:rPr lang="en-GB" sz="1200">
                <a:solidFill>
                  <a:srgbClr val="1B2B68"/>
                </a:solidFill>
                <a:latin typeface="Times New Roman"/>
                <a:ea typeface="Times New Roman"/>
                <a:cs typeface="Times New Roman"/>
                <a:sym typeface="Times New Roman"/>
              </a:rPr>
              <a:t>–</a:t>
            </a:r>
            <a:r>
              <a:rPr lang="en-GB" sz="950">
                <a:solidFill>
                  <a:srgbClr val="0D405F"/>
                </a:solidFill>
                <a:latin typeface="Arial"/>
                <a:ea typeface="Arial"/>
                <a:cs typeface="Arial"/>
                <a:sym typeface="Arial"/>
              </a:rPr>
              <a:t> </a:t>
            </a:r>
            <a:r>
              <a:rPr lang="en-GB" sz="1200">
                <a:solidFill>
                  <a:srgbClr val="1B2B68"/>
                </a:solidFill>
                <a:latin typeface="Times New Roman"/>
                <a:ea typeface="Times New Roman"/>
                <a:cs typeface="Times New Roman"/>
                <a:sym typeface="Times New Roman"/>
              </a:rPr>
              <a:t>Lektorat &amp; Korrekturlesen, 2019, 00:49</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00:51.</a:t>
            </a:r>
            <a:endParaRPr b="1" sz="1400"/>
          </a:p>
          <a:p>
            <a:pPr indent="0" lvl="0" marL="0" rtl="0" algn="l">
              <a:lnSpc>
                <a:spcPct val="150000"/>
              </a:lnSpc>
              <a:spcBef>
                <a:spcPts val="0"/>
              </a:spcBef>
              <a:spcAft>
                <a:spcPts val="0"/>
              </a:spcAft>
              <a:buNone/>
            </a:pPr>
            <a:r>
              <a:t/>
            </a:r>
            <a:endParaRPr b="1" sz="1400"/>
          </a:p>
          <a:p>
            <a:pPr indent="0" lvl="0" marL="0" rtl="0" algn="l">
              <a:lnSpc>
                <a:spcPct val="150000"/>
              </a:lnSpc>
              <a:spcBef>
                <a:spcPts val="1600"/>
              </a:spcBef>
              <a:spcAft>
                <a:spcPts val="0"/>
              </a:spcAft>
              <a:buNone/>
            </a:pPr>
            <a:r>
              <a:t/>
            </a:r>
            <a:endParaRPr sz="1400"/>
          </a:p>
          <a:p>
            <a:pPr indent="0" lvl="0" marL="0" rtl="0" algn="l">
              <a:lnSpc>
                <a:spcPct val="150000"/>
              </a:lnSpc>
              <a:spcBef>
                <a:spcPts val="1600"/>
              </a:spcBef>
              <a:spcAft>
                <a:spcPts val="0"/>
              </a:spcAft>
              <a:buNone/>
            </a:pPr>
            <a:br>
              <a:rPr lang="en-GB" sz="1400"/>
            </a:br>
            <a:endParaRPr sz="1400">
              <a:solidFill>
                <a:srgbClr val="1B2B68"/>
              </a:solidFill>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7"/>
          <p:cNvSpPr txBox="1"/>
          <p:nvPr>
            <p:ph type="title"/>
          </p:nvPr>
        </p:nvSpPr>
        <p:spPr>
          <a:xfrm>
            <a:off x="901500" y="405700"/>
            <a:ext cx="7270500" cy="60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highlight>
                  <a:schemeClr val="lt1"/>
                </a:highlight>
              </a:rPr>
              <a:t>Direkte Zitate ab 40 Wörtern</a:t>
            </a:r>
            <a:endParaRPr>
              <a:solidFill>
                <a:srgbClr val="202F66"/>
              </a:solidFill>
            </a:endParaRPr>
          </a:p>
          <a:p>
            <a:pPr indent="0" lvl="0" marL="45720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8" name="Google Shape;158;p37"/>
          <p:cNvSpPr txBox="1"/>
          <p:nvPr>
            <p:ph idx="1" type="body"/>
          </p:nvPr>
        </p:nvSpPr>
        <p:spPr>
          <a:xfrm>
            <a:off x="901600" y="1284700"/>
            <a:ext cx="7270500" cy="3261000"/>
          </a:xfrm>
          <a:prstGeom prst="rect">
            <a:avLst/>
          </a:prstGeom>
        </p:spPr>
        <p:txBody>
          <a:bodyPr anchorCtr="0" anchor="t" bIns="91425" lIns="0" spcFirstLastPara="1" rIns="91425" wrap="square" tIns="91425">
            <a:noAutofit/>
          </a:bodyPr>
          <a:lstStyle/>
          <a:p>
            <a:pPr indent="0" lvl="0" marL="89999" rtl="0" algn="l">
              <a:spcBef>
                <a:spcPts val="0"/>
              </a:spcBef>
              <a:spcAft>
                <a:spcPts val="0"/>
              </a:spcAft>
              <a:buClr>
                <a:srgbClr val="0D405F"/>
              </a:buClr>
              <a:buSzPts val="950"/>
              <a:buFont typeface="Arial"/>
              <a:buNone/>
            </a:pPr>
            <a:r>
              <a:rPr lang="en-GB" sz="1400">
                <a:latin typeface="Times New Roman"/>
                <a:ea typeface="Times New Roman"/>
                <a:cs typeface="Times New Roman"/>
                <a:sym typeface="Times New Roman"/>
              </a:rPr>
              <a:t> Längere direkte Zitate werden so zitiert:</a:t>
            </a:r>
            <a:br>
              <a:rPr lang="en-GB" sz="1400">
                <a:solidFill>
                  <a:srgbClr val="1B2B68"/>
                </a:solidFill>
                <a:latin typeface="Times New Roman"/>
                <a:ea typeface="Times New Roman"/>
                <a:cs typeface="Times New Roman"/>
                <a:sym typeface="Times New Roman"/>
              </a:rPr>
            </a:br>
            <a:endParaRPr sz="1400">
              <a:solidFill>
                <a:srgbClr val="1B2B68"/>
              </a:solidFill>
              <a:latin typeface="Times New Roman"/>
              <a:ea typeface="Times New Roman"/>
              <a:cs typeface="Times New Roman"/>
              <a:sym typeface="Times New Roman"/>
            </a:endParaRPr>
          </a:p>
          <a:p>
            <a:pPr indent="0" lvl="0" marL="630000" marR="706944" rtl="0" algn="l">
              <a:spcBef>
                <a:spcPts val="0"/>
              </a:spcBef>
              <a:spcAft>
                <a:spcPts val="0"/>
              </a:spcAft>
              <a:buClr>
                <a:srgbClr val="0D405F"/>
              </a:buClr>
              <a:buSzPts val="900"/>
              <a:buFont typeface="Arial"/>
              <a:buNone/>
            </a:pPr>
            <a:r>
              <a:rPr lang="en-GB" sz="1200">
                <a:latin typeface="Times New Roman"/>
                <a:ea typeface="Times New Roman"/>
                <a:cs typeface="Times New Roman"/>
                <a:sym typeface="Times New Roman"/>
              </a:rPr>
              <a:t>Die Schriftgröße wird verkleinert, die Tabulaturen um 1 cm eingerückt und der Zeilenabstand auf einfach eingestellt</a:t>
            </a:r>
            <a:r>
              <a:rPr lang="en-GB" sz="1200">
                <a:solidFill>
                  <a:srgbClr val="1B2B68"/>
                </a:solidFill>
                <a:latin typeface="Times New Roman"/>
                <a:ea typeface="Times New Roman"/>
                <a:cs typeface="Times New Roman"/>
                <a:sym typeface="Times New Roman"/>
              </a:rPr>
              <a:t>. </a:t>
            </a:r>
            <a:r>
              <a:rPr lang="en-GB" sz="1200">
                <a:latin typeface="Times New Roman"/>
                <a:ea typeface="Times New Roman"/>
                <a:cs typeface="Times New Roman"/>
                <a:sym typeface="Times New Roman"/>
              </a:rPr>
              <a:t>Das Zitat wird mit einer Leerzeile davor und danach vom übrigen Text abgesetzt. Bei Blockzitaten werden keine Anführungszeichen verwendet. Die Quellenangaben werden wie bei kürzeren direkten Zitaten angegeben. Die Fußnote steht am Ende des Zitats.</a:t>
            </a:r>
            <a:r>
              <a:rPr lang="en-GB" sz="1400">
                <a:highlight>
                  <a:schemeClr val="lt1"/>
                </a:highlight>
                <a:latin typeface="Times New Roman"/>
                <a:ea typeface="Times New Roman"/>
                <a:cs typeface="Times New Roman"/>
                <a:sym typeface="Times New Roman"/>
              </a:rPr>
              <a:t>¹</a:t>
            </a:r>
            <a:r>
              <a:rPr lang="en-GB" sz="1200">
                <a:latin typeface="Times New Roman"/>
                <a:ea typeface="Times New Roman"/>
                <a:cs typeface="Times New Roman"/>
                <a:sym typeface="Times New Roman"/>
              </a:rPr>
              <a:t> </a:t>
            </a:r>
            <a:br>
              <a:rPr lang="en-GB" sz="1200">
                <a:latin typeface="Times New Roman"/>
                <a:ea typeface="Times New Roman"/>
                <a:cs typeface="Times New Roman"/>
                <a:sym typeface="Times New Roman"/>
              </a:rPr>
            </a:br>
            <a:endParaRPr sz="1200">
              <a:latin typeface="Times New Roman"/>
              <a:ea typeface="Times New Roman"/>
              <a:cs typeface="Times New Roman"/>
              <a:sym typeface="Times New Roman"/>
            </a:endParaRPr>
          </a:p>
          <a:p>
            <a:pPr indent="0" lvl="0" marL="0" marR="706944" rtl="0" algn="l">
              <a:spcBef>
                <a:spcPts val="0"/>
              </a:spcBef>
              <a:spcAft>
                <a:spcPts val="0"/>
              </a:spcAft>
              <a:buClr>
                <a:srgbClr val="0D405F"/>
              </a:buClr>
              <a:buSzPts val="900"/>
              <a:buFont typeface="Arial"/>
              <a:buNone/>
            </a:pPr>
            <a:r>
              <a:t/>
            </a:r>
            <a:endParaRPr sz="1200">
              <a:latin typeface="Times New Roman"/>
              <a:ea typeface="Times New Roman"/>
              <a:cs typeface="Times New Roman"/>
              <a:sym typeface="Times New Roman"/>
            </a:endParaRPr>
          </a:p>
          <a:p>
            <a:pPr indent="0" lvl="0" marL="269999" marR="706944" rtl="0" algn="l">
              <a:spcBef>
                <a:spcPts val="0"/>
              </a:spcBef>
              <a:spcAft>
                <a:spcPts val="0"/>
              </a:spcAft>
              <a:buClr>
                <a:srgbClr val="0D405F"/>
              </a:buClr>
              <a:buSzPts val="900"/>
              <a:buFont typeface="Arial"/>
              <a:buNone/>
            </a:pPr>
            <a:r>
              <a:rPr lang="en-GB" sz="1400">
                <a:highlight>
                  <a:schemeClr val="lt1"/>
                </a:highlight>
                <a:latin typeface="Times New Roman"/>
                <a:ea typeface="Times New Roman"/>
                <a:cs typeface="Times New Roman"/>
                <a:sym typeface="Times New Roman"/>
              </a:rPr>
              <a:t>_____________________________</a:t>
            </a:r>
            <a:endParaRPr sz="1200">
              <a:latin typeface="Times New Roman"/>
              <a:ea typeface="Times New Roman"/>
              <a:cs typeface="Times New Roman"/>
              <a:sym typeface="Times New Roman"/>
            </a:endParaRPr>
          </a:p>
          <a:p>
            <a:pPr indent="-317500" lvl="0" marL="457200" rtl="0" algn="l">
              <a:lnSpc>
                <a:spcPct val="150000"/>
              </a:lnSpc>
              <a:spcBef>
                <a:spcPts val="1000"/>
              </a:spcBef>
              <a:spcAft>
                <a:spcPts val="0"/>
              </a:spcAft>
              <a:buClr>
                <a:schemeClr val="accent2"/>
              </a:buClr>
              <a:buSzPts val="1400"/>
              <a:buFont typeface="Times New Roman"/>
              <a:buChar char="✓"/>
            </a:pPr>
            <a:r>
              <a:rPr lang="en-GB" sz="1400">
                <a:solidFill>
                  <a:srgbClr val="1B2B68"/>
                </a:solidFill>
                <a:highlight>
                  <a:srgbClr val="FFFFFF"/>
                </a:highlight>
                <a:latin typeface="Times New Roman"/>
                <a:ea typeface="Times New Roman"/>
                <a:cs typeface="Times New Roman"/>
                <a:sym typeface="Times New Roman"/>
              </a:rPr>
              <a:t>¹</a:t>
            </a:r>
            <a:r>
              <a:rPr lang="en-GB" sz="1200">
                <a:solidFill>
                  <a:srgbClr val="1B2B68"/>
                </a:solidFill>
                <a:highlight>
                  <a:srgbClr val="FFFFFF"/>
                </a:highlight>
                <a:latin typeface="Times New Roman"/>
                <a:ea typeface="Times New Roman"/>
                <a:cs typeface="Times New Roman"/>
                <a:sym typeface="Times New Roman"/>
              </a:rPr>
              <a:t> </a:t>
            </a:r>
            <a:r>
              <a:rPr lang="en-GB" sz="1200">
                <a:solidFill>
                  <a:srgbClr val="0D405F"/>
                </a:solidFill>
                <a:highlight>
                  <a:schemeClr val="lt1"/>
                </a:highlight>
                <a:latin typeface="Times New Roman"/>
                <a:ea typeface="Times New Roman"/>
                <a:cs typeface="Times New Roman"/>
                <a:sym typeface="Times New Roman"/>
              </a:rPr>
              <a:t>Müller, </a:t>
            </a:r>
            <a:r>
              <a:rPr lang="en-GB" sz="1200">
                <a:solidFill>
                  <a:srgbClr val="0D405F"/>
                </a:solidFill>
                <a:highlight>
                  <a:schemeClr val="lt1"/>
                </a:highlight>
                <a:latin typeface="Times New Roman"/>
                <a:ea typeface="Times New Roman"/>
                <a:cs typeface="Times New Roman"/>
                <a:sym typeface="Times New Roman"/>
              </a:rPr>
              <a:t>2019, S. 48</a:t>
            </a:r>
            <a:r>
              <a:rPr lang="en-GB" sz="1400">
                <a:solidFill>
                  <a:srgbClr val="0D405F"/>
                </a:solidFill>
                <a:highlight>
                  <a:schemeClr val="lt1"/>
                </a:highlight>
                <a:latin typeface="Times New Roman"/>
                <a:ea typeface="Times New Roman"/>
                <a:cs typeface="Times New Roman"/>
                <a:sym typeface="Times New Roman"/>
              </a:rPr>
              <a:t>.</a:t>
            </a:r>
            <a:endParaRPr sz="1400">
              <a:highlight>
                <a:srgbClr val="FFFFFF"/>
              </a:highlight>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400">
              <a:highlight>
                <a:srgbClr val="FFFFFF"/>
              </a:highlight>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1 Verfassende/r</a:t>
            </a:r>
            <a:endParaRPr>
              <a:solidFill>
                <a:srgbClr val="1B2B68"/>
              </a:solidFill>
            </a:endParaRPr>
          </a:p>
        </p:txBody>
      </p:sp>
      <p:sp>
        <p:nvSpPr>
          <p:cNvPr id="164" name="Google Shape;164;p38"/>
          <p:cNvSpPr txBox="1"/>
          <p:nvPr>
            <p:ph idx="1" type="body"/>
          </p:nvPr>
        </p:nvSpPr>
        <p:spPr>
          <a:xfrm>
            <a:off x="934075" y="1220300"/>
            <a:ext cx="7121100" cy="3251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400">
                <a:solidFill>
                  <a:srgbClr val="1B2B68"/>
                </a:solidFill>
                <a:highlight>
                  <a:srgbClr val="FFFFFF"/>
                </a:highlight>
                <a:latin typeface="Times New Roman"/>
                <a:ea typeface="Times New Roman"/>
                <a:cs typeface="Times New Roman"/>
                <a:sym typeface="Times New Roman"/>
              </a:rPr>
              <a:t>Im </a:t>
            </a:r>
            <a:r>
              <a:rPr b="1" lang="en-GB" sz="1400">
                <a:solidFill>
                  <a:srgbClr val="1B2B68"/>
                </a:solidFill>
                <a:highlight>
                  <a:srgbClr val="FFFFFF"/>
                </a:highlight>
                <a:latin typeface="Times New Roman"/>
                <a:ea typeface="Times New Roman"/>
                <a:cs typeface="Times New Roman"/>
                <a:sym typeface="Times New Roman"/>
              </a:rPr>
              <a:t>Vollbeleg</a:t>
            </a:r>
            <a:r>
              <a:rPr lang="en-GB" sz="1400">
                <a:highlight>
                  <a:schemeClr val="lt1"/>
                </a:highlight>
                <a:latin typeface="Times New Roman"/>
                <a:ea typeface="Times New Roman"/>
                <a:cs typeface="Times New Roman"/>
                <a:sym typeface="Times New Roman"/>
              </a:rPr>
              <a:t>¹</a:t>
            </a:r>
            <a:r>
              <a:rPr lang="en-GB" sz="1400">
                <a:solidFill>
                  <a:srgbClr val="1B2B68"/>
                </a:solidFill>
                <a:highlight>
                  <a:srgbClr val="FFFFFF"/>
                </a:highlight>
                <a:latin typeface="Times New Roman"/>
                <a:ea typeface="Times New Roman"/>
                <a:cs typeface="Times New Roman"/>
                <a:sym typeface="Times New Roman"/>
              </a:rPr>
              <a:t> wird der </a:t>
            </a:r>
            <a:r>
              <a:rPr lang="en-GB" sz="1400">
                <a:highlight>
                  <a:srgbClr val="FFFFFF"/>
                </a:highlight>
                <a:latin typeface="Times New Roman"/>
                <a:ea typeface="Times New Roman"/>
                <a:cs typeface="Times New Roman"/>
                <a:sym typeface="Times New Roman"/>
              </a:rPr>
              <a:t>Name der oder des Verfassenden</a:t>
            </a:r>
            <a:r>
              <a:rPr lang="en-GB" sz="1400">
                <a:solidFill>
                  <a:srgbClr val="1B2B68"/>
                </a:solidFill>
                <a:highlight>
                  <a:srgbClr val="FFFFFF"/>
                </a:highlight>
                <a:latin typeface="Times New Roman"/>
                <a:ea typeface="Times New Roman"/>
                <a:cs typeface="Times New Roman"/>
                <a:sym typeface="Times New Roman"/>
              </a:rPr>
              <a:t> vollständig, mit Nachnamen und Vornamen, ausgeschrieben. Im </a:t>
            </a:r>
            <a:r>
              <a:rPr b="1" lang="en-GB" sz="1400">
                <a:solidFill>
                  <a:srgbClr val="1B2B68"/>
                </a:solidFill>
                <a:highlight>
                  <a:srgbClr val="FFFFFF"/>
                </a:highlight>
                <a:latin typeface="Times New Roman"/>
                <a:ea typeface="Times New Roman"/>
                <a:cs typeface="Times New Roman"/>
                <a:sym typeface="Times New Roman"/>
              </a:rPr>
              <a:t>Kurzbeleg</a:t>
            </a:r>
            <a:r>
              <a:rPr lang="en-GB" sz="1400">
                <a:highlight>
                  <a:schemeClr val="lt1"/>
                </a:highlight>
                <a:latin typeface="Times New Roman"/>
                <a:ea typeface="Times New Roman"/>
                <a:cs typeface="Times New Roman"/>
                <a:sym typeface="Times New Roman"/>
              </a:rPr>
              <a:t>²</a:t>
            </a:r>
            <a:r>
              <a:rPr lang="en-GB" sz="1400">
                <a:solidFill>
                  <a:srgbClr val="1B2B68"/>
                </a:solidFill>
                <a:highlight>
                  <a:srgbClr val="FFFFFF"/>
                </a:highlight>
                <a:latin typeface="Times New Roman"/>
                <a:ea typeface="Times New Roman"/>
                <a:cs typeface="Times New Roman"/>
                <a:sym typeface="Times New Roman"/>
              </a:rPr>
              <a:t> wird nur noch der Nachname genannt.</a:t>
            </a:r>
            <a:endParaRPr sz="1400">
              <a:solidFill>
                <a:srgbClr val="1B2B68"/>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sz="1400">
              <a:latin typeface="Times New Roman"/>
              <a:ea typeface="Times New Roman"/>
              <a:cs typeface="Times New Roman"/>
              <a:sym typeface="Times New Roman"/>
            </a:endParaRPr>
          </a:p>
          <a:p>
            <a:pPr indent="0" lvl="0" marL="360000" rtl="0" algn="l">
              <a:spcBef>
                <a:spcPts val="0"/>
              </a:spcBef>
              <a:spcAft>
                <a:spcPts val="0"/>
              </a:spcAft>
              <a:buNone/>
            </a:pPr>
            <a:br>
              <a:rPr lang="en-GB" sz="1400">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304800" lvl="0" marL="457200" rtl="0" algn="l">
              <a:lnSpc>
                <a:spcPct val="150000"/>
              </a:lnSpc>
              <a:spcBef>
                <a:spcPts val="1000"/>
              </a:spcBef>
              <a:spcAft>
                <a:spcPts val="0"/>
              </a:spcAft>
              <a:buClr>
                <a:schemeClr val="accent2"/>
              </a:buClr>
              <a:buSzPts val="1200"/>
              <a:buFont typeface="Times New Roman"/>
              <a:buChar char="✓"/>
            </a:pPr>
            <a:r>
              <a:rPr lang="en-GB" sz="1200">
                <a:highlight>
                  <a:schemeClr val="lt1"/>
                </a:highlight>
                <a:latin typeface="Times New Roman"/>
                <a:ea typeface="Times New Roman"/>
                <a:cs typeface="Times New Roman"/>
                <a:sym typeface="Times New Roman"/>
              </a:rPr>
              <a:t>¹ </a:t>
            </a:r>
            <a:r>
              <a:rPr lang="en-GB" sz="1200">
                <a:solidFill>
                  <a:srgbClr val="0D405F"/>
                </a:solidFill>
                <a:highlight>
                  <a:srgbClr val="D9EAD3"/>
                </a:highlight>
                <a:latin typeface="Times New Roman"/>
                <a:ea typeface="Times New Roman"/>
                <a:cs typeface="Times New Roman"/>
                <a:sym typeface="Times New Roman"/>
              </a:rPr>
              <a:t>Müller, Thomas</a:t>
            </a:r>
            <a:r>
              <a:rPr lang="en-GB" sz="1200">
                <a:solidFill>
                  <a:srgbClr val="0D405F"/>
                </a:solidFill>
                <a:highlight>
                  <a:schemeClr val="lt1"/>
                </a:highlight>
                <a:latin typeface="Times New Roman"/>
                <a:ea typeface="Times New Roman"/>
                <a:cs typeface="Times New Roman"/>
                <a:sym typeface="Times New Roman"/>
              </a:rPr>
              <a:t>: </a:t>
            </a:r>
            <a:r>
              <a:rPr lang="en-GB" sz="1200">
                <a:solidFill>
                  <a:srgbClr val="0D405F"/>
                </a:solidFill>
                <a:highlight>
                  <a:schemeClr val="lt1"/>
                </a:highlight>
                <a:latin typeface="Times New Roman"/>
                <a:ea typeface="Times New Roman"/>
                <a:cs typeface="Times New Roman"/>
                <a:sym typeface="Times New Roman"/>
              </a:rPr>
              <a:t>Titel, Ort</a:t>
            </a:r>
            <a:r>
              <a:rPr lang="en-GB" sz="1200">
                <a:solidFill>
                  <a:srgbClr val="0D405F"/>
                </a:solidFill>
                <a:highlight>
                  <a:schemeClr val="lt1"/>
                </a:highlight>
                <a:latin typeface="Times New Roman"/>
                <a:ea typeface="Times New Roman"/>
                <a:cs typeface="Times New Roman"/>
                <a:sym typeface="Times New Roman"/>
              </a:rPr>
              <a:t>: Verlag, </a:t>
            </a:r>
            <a:r>
              <a:rPr lang="en-GB" sz="1200">
                <a:solidFill>
                  <a:srgbClr val="0D405F"/>
                </a:solidFill>
                <a:highlight>
                  <a:schemeClr val="lt1"/>
                </a:highlight>
                <a:latin typeface="Times New Roman"/>
                <a:ea typeface="Times New Roman"/>
                <a:cs typeface="Times New Roman"/>
                <a:sym typeface="Times New Roman"/>
              </a:rPr>
              <a:t>Jahr, Seitenbereich.</a:t>
            </a:r>
            <a:endParaRPr sz="1200">
              <a:solidFill>
                <a:srgbClr val="0D405F"/>
              </a:solidFill>
              <a:highlight>
                <a:schemeClr val="lt1"/>
              </a:highlight>
              <a:latin typeface="Times New Roman"/>
              <a:ea typeface="Times New Roman"/>
              <a:cs typeface="Times New Roman"/>
              <a:sym typeface="Times New Roman"/>
            </a:endParaRPr>
          </a:p>
          <a:p>
            <a:pPr indent="-304800" lvl="0" marL="457200" rtl="0" algn="l">
              <a:lnSpc>
                <a:spcPct val="150000"/>
              </a:lnSpc>
              <a:spcBef>
                <a:spcPts val="1000"/>
              </a:spcBef>
              <a:spcAft>
                <a:spcPts val="0"/>
              </a:spcAft>
              <a:buClr>
                <a:schemeClr val="accent2"/>
              </a:buClr>
              <a:buSzPts val="1200"/>
              <a:buFont typeface="Times New Roman"/>
              <a:buChar char="✓"/>
            </a:pPr>
            <a:r>
              <a:rPr lang="en-GB" sz="1200">
                <a:highlight>
                  <a:schemeClr val="lt1"/>
                </a:highlight>
                <a:latin typeface="Times New Roman"/>
                <a:ea typeface="Times New Roman"/>
                <a:cs typeface="Times New Roman"/>
                <a:sym typeface="Times New Roman"/>
              </a:rPr>
              <a:t>² </a:t>
            </a:r>
            <a:r>
              <a:rPr lang="en-GB" sz="1200">
                <a:solidFill>
                  <a:srgbClr val="0D405F"/>
                </a:solidFill>
                <a:highlight>
                  <a:srgbClr val="D9EAD3"/>
                </a:highlight>
                <a:latin typeface="Times New Roman"/>
                <a:ea typeface="Times New Roman"/>
                <a:cs typeface="Times New Roman"/>
                <a:sym typeface="Times New Roman"/>
              </a:rPr>
              <a:t>Müller</a:t>
            </a:r>
            <a:r>
              <a:rPr lang="en-GB" sz="1200">
                <a:solidFill>
                  <a:srgbClr val="0D405F"/>
                </a:solidFill>
                <a:highlight>
                  <a:schemeClr val="lt1"/>
                </a:highlight>
                <a:latin typeface="Times New Roman"/>
                <a:ea typeface="Times New Roman"/>
                <a:cs typeface="Times New Roman"/>
                <a:sym typeface="Times New Roman"/>
              </a:rPr>
              <a:t>, </a:t>
            </a:r>
            <a:r>
              <a:rPr lang="en-GB" sz="1200">
                <a:solidFill>
                  <a:srgbClr val="0D405F"/>
                </a:solidFill>
                <a:highlight>
                  <a:schemeClr val="lt1"/>
                </a:highlight>
                <a:latin typeface="Times New Roman"/>
                <a:ea typeface="Times New Roman"/>
                <a:cs typeface="Times New Roman"/>
                <a:sym typeface="Times New Roman"/>
              </a:rPr>
              <a:t>Jahr, Seitenbereich.</a:t>
            </a:r>
            <a:endParaRPr sz="1200">
              <a:latin typeface="Times New Roman"/>
              <a:ea typeface="Times New Roman"/>
              <a:cs typeface="Times New Roman"/>
              <a:sym typeface="Times New Roman"/>
            </a:endParaRPr>
          </a:p>
          <a:p>
            <a:pPr indent="0" lvl="0" marL="457200" rtl="0" algn="l">
              <a:spcBef>
                <a:spcPts val="0"/>
              </a:spcBef>
              <a:spcAft>
                <a:spcPts val="0"/>
              </a:spcAft>
              <a:buNone/>
            </a:pPr>
            <a:br>
              <a:rPr lang="en-GB" sz="1400">
                <a:latin typeface="Times New Roman"/>
                <a:ea typeface="Times New Roman"/>
                <a:cs typeface="Times New Roman"/>
                <a:sym typeface="Times New Roman"/>
              </a:rPr>
            </a:br>
            <a:endParaRPr sz="700">
              <a:solidFill>
                <a:srgbClr val="0D405F"/>
              </a:solidFill>
              <a:latin typeface="Georgia"/>
              <a:ea typeface="Georgia"/>
              <a:cs typeface="Georgia"/>
              <a:sym typeface="Georgia"/>
            </a:endParaRPr>
          </a:p>
          <a:p>
            <a:pPr indent="0" lvl="0" marL="457200" rtl="0" algn="l">
              <a:spcBef>
                <a:spcPts val="0"/>
              </a:spcBef>
              <a:spcAft>
                <a:spcPts val="0"/>
              </a:spcAft>
              <a:buNone/>
            </a:pPr>
            <a:r>
              <a:t/>
            </a:r>
            <a:endParaRPr sz="700">
              <a:solidFill>
                <a:srgbClr val="0D405F"/>
              </a:solidFill>
              <a:latin typeface="Georgia"/>
              <a:ea typeface="Georgia"/>
              <a:cs typeface="Georgia"/>
              <a:sym typeface="Georgia"/>
            </a:endParaRPr>
          </a:p>
          <a:p>
            <a:pPr indent="0" lvl="0" marL="0" rtl="0" algn="l">
              <a:lnSpc>
                <a:spcPct val="150000"/>
              </a:lnSpc>
              <a:spcBef>
                <a:spcPts val="0"/>
              </a:spcBef>
              <a:spcAft>
                <a:spcPts val="0"/>
              </a:spcAft>
              <a:buNone/>
            </a:pPr>
            <a:r>
              <a:t/>
            </a:r>
            <a:endParaRPr sz="1400">
              <a:solidFill>
                <a:srgbClr val="0D405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600">
              <a:solidFill>
                <a:srgbClr val="0D405F"/>
              </a:solidFill>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45720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2 Verfassende</a:t>
            </a:r>
            <a:endParaRPr>
              <a:solidFill>
                <a:srgbClr val="1B2B68"/>
              </a:solidFill>
            </a:endParaRPr>
          </a:p>
        </p:txBody>
      </p:sp>
      <p:sp>
        <p:nvSpPr>
          <p:cNvPr id="170" name="Google Shape;170;p39"/>
          <p:cNvSpPr txBox="1"/>
          <p:nvPr>
            <p:ph idx="1" type="body"/>
          </p:nvPr>
        </p:nvSpPr>
        <p:spPr>
          <a:xfrm>
            <a:off x="934075" y="1220300"/>
            <a:ext cx="7121100" cy="3784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400">
                <a:highlight>
                  <a:schemeClr val="lt1"/>
                </a:highlight>
                <a:latin typeface="Times New Roman"/>
                <a:ea typeface="Times New Roman"/>
                <a:cs typeface="Times New Roman"/>
                <a:sym typeface="Times New Roman"/>
              </a:rPr>
              <a:t>Im </a:t>
            </a:r>
            <a:r>
              <a:rPr b="1" lang="en-GB" sz="1400">
                <a:highlight>
                  <a:schemeClr val="lt1"/>
                </a:highlight>
                <a:latin typeface="Times New Roman"/>
                <a:ea typeface="Times New Roman"/>
                <a:cs typeface="Times New Roman"/>
                <a:sym typeface="Times New Roman"/>
              </a:rPr>
              <a:t>Vollbeleg</a:t>
            </a:r>
            <a:r>
              <a:rPr lang="en-GB" sz="1400">
                <a:highlight>
                  <a:schemeClr val="lt1"/>
                </a:highlight>
                <a:latin typeface="Times New Roman"/>
                <a:ea typeface="Times New Roman"/>
                <a:cs typeface="Times New Roman"/>
                <a:sym typeface="Times New Roman"/>
              </a:rPr>
              <a:t>¹ werden beide Namen vollständig ausgeschrieben. Bei dem zweiten Verfassendennamen wird der Vorname</a:t>
            </a:r>
            <a:r>
              <a:rPr lang="en-GB" sz="1400">
                <a:solidFill>
                  <a:srgbClr val="1B2B68"/>
                </a:solidFill>
                <a:highlight>
                  <a:srgbClr val="FFFFFF"/>
                </a:highlight>
                <a:latin typeface="Times New Roman"/>
                <a:ea typeface="Times New Roman"/>
                <a:cs typeface="Times New Roman"/>
                <a:sym typeface="Times New Roman"/>
              </a:rPr>
              <a:t> </a:t>
            </a:r>
            <a:r>
              <a:rPr lang="en-GB" sz="1400">
                <a:highlight>
                  <a:schemeClr val="lt1"/>
                </a:highlight>
                <a:latin typeface="Times New Roman"/>
                <a:ea typeface="Times New Roman"/>
                <a:cs typeface="Times New Roman"/>
                <a:sym typeface="Times New Roman"/>
              </a:rPr>
              <a:t>vor dem Nachnamen genannt und es steht kein Komma </a:t>
            </a:r>
            <a:r>
              <a:rPr lang="en-GB" sz="1400">
                <a:latin typeface="Times New Roman"/>
                <a:ea typeface="Times New Roman"/>
                <a:cs typeface="Times New Roman"/>
                <a:sym typeface="Times New Roman"/>
              </a:rPr>
              <a:t>zwischen </a:t>
            </a:r>
            <a:r>
              <a:rPr lang="en-GB" sz="1400">
                <a:highlight>
                  <a:schemeClr val="lt1"/>
                </a:highlight>
                <a:latin typeface="Times New Roman"/>
                <a:ea typeface="Times New Roman"/>
                <a:cs typeface="Times New Roman"/>
                <a:sym typeface="Times New Roman"/>
              </a:rPr>
              <a:t>Vor- und Nachname. Im </a:t>
            </a:r>
            <a:r>
              <a:rPr b="1" lang="en-GB" sz="1400">
                <a:highlight>
                  <a:schemeClr val="lt1"/>
                </a:highlight>
                <a:latin typeface="Times New Roman"/>
                <a:ea typeface="Times New Roman"/>
                <a:cs typeface="Times New Roman"/>
                <a:sym typeface="Times New Roman"/>
              </a:rPr>
              <a:t>Kurzbeleg</a:t>
            </a:r>
            <a:r>
              <a:rPr lang="en-GB" sz="1400">
                <a:highlight>
                  <a:schemeClr val="lt1"/>
                </a:highlight>
                <a:latin typeface="Times New Roman"/>
                <a:ea typeface="Times New Roman"/>
                <a:cs typeface="Times New Roman"/>
                <a:sym typeface="Times New Roman"/>
              </a:rPr>
              <a:t>² werden nur noch die Nachnamen genannt.</a:t>
            </a:r>
            <a:endParaRPr sz="1400">
              <a:highlight>
                <a:schemeClr val="lt1"/>
              </a:highlight>
              <a:latin typeface="Times New Roman"/>
              <a:ea typeface="Times New Roman"/>
              <a:cs typeface="Times New Roman"/>
              <a:sym typeface="Times New Roman"/>
            </a:endParaRPr>
          </a:p>
          <a:p>
            <a:pPr indent="0" lvl="0" marL="360000" rtl="0" algn="l">
              <a:spcBef>
                <a:spcPts val="0"/>
              </a:spcBef>
              <a:spcAft>
                <a:spcPts val="0"/>
              </a:spcAft>
              <a:buNone/>
            </a:pP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269999" lvl="0" marL="0" rtl="0" algn="l">
              <a:spcBef>
                <a:spcPts val="0"/>
              </a:spcBef>
              <a:spcAft>
                <a:spcPts val="0"/>
              </a:spcAft>
              <a:buNone/>
            </a:pPr>
            <a:r>
              <a:t/>
            </a:r>
            <a:endParaRPr sz="1400">
              <a:highlight>
                <a:schemeClr val="lt1"/>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18CDBB"/>
              </a:buClr>
              <a:buSzPts val="1400"/>
              <a:buFont typeface="Times New Roman"/>
              <a:buChar char="✓"/>
            </a:pPr>
            <a:r>
              <a:rPr lang="en-GB" sz="1400">
                <a:solidFill>
                  <a:srgbClr val="1B2B68"/>
                </a:solidFill>
                <a:highlight>
                  <a:schemeClr val="lt1"/>
                </a:highlight>
                <a:latin typeface="Times New Roman"/>
                <a:ea typeface="Times New Roman"/>
                <a:cs typeface="Times New Roman"/>
                <a:sym typeface="Times New Roman"/>
              </a:rPr>
              <a:t>¹ </a:t>
            </a:r>
            <a:r>
              <a:rPr lang="en-GB" sz="1200">
                <a:solidFill>
                  <a:srgbClr val="1B2B68"/>
                </a:solidFill>
                <a:highlight>
                  <a:srgbClr val="D9EAD3"/>
                </a:highlight>
                <a:latin typeface="Times New Roman"/>
                <a:ea typeface="Times New Roman"/>
                <a:cs typeface="Times New Roman"/>
                <a:sym typeface="Times New Roman"/>
              </a:rPr>
              <a:t>Müller, Thomas/Manuel </a:t>
            </a:r>
            <a:r>
              <a:rPr lang="en-GB" sz="1200">
                <a:solidFill>
                  <a:srgbClr val="1B2B68"/>
                </a:solidFill>
                <a:highlight>
                  <a:srgbClr val="D9EAD3"/>
                </a:highlight>
                <a:latin typeface="Times New Roman"/>
                <a:ea typeface="Times New Roman"/>
                <a:cs typeface="Times New Roman"/>
                <a:sym typeface="Times New Roman"/>
              </a:rPr>
              <a:t>Neuer</a:t>
            </a:r>
            <a:r>
              <a:rPr lang="en-GB" sz="1200">
                <a:solidFill>
                  <a:srgbClr val="1B2B68"/>
                </a:solidFill>
                <a:latin typeface="Times New Roman"/>
                <a:ea typeface="Times New Roman"/>
                <a:cs typeface="Times New Roman"/>
                <a:sym typeface="Times New Roman"/>
              </a:rPr>
              <a:t>: </a:t>
            </a:r>
            <a:r>
              <a:rPr lang="en-GB" sz="1200">
                <a:solidFill>
                  <a:srgbClr val="1B2B68"/>
                </a:solidFill>
                <a:highlight>
                  <a:schemeClr val="lt1"/>
                </a:highlight>
                <a:latin typeface="Times New Roman"/>
                <a:ea typeface="Times New Roman"/>
                <a:cs typeface="Times New Roman"/>
                <a:sym typeface="Times New Roman"/>
              </a:rPr>
              <a:t>Titel, Ort</a:t>
            </a:r>
            <a:r>
              <a:rPr lang="en-GB" sz="1200">
                <a:solidFill>
                  <a:srgbClr val="1B2B68"/>
                </a:solidFill>
                <a:highlight>
                  <a:schemeClr val="lt1"/>
                </a:highlight>
                <a:latin typeface="Times New Roman"/>
                <a:ea typeface="Times New Roman"/>
                <a:cs typeface="Times New Roman"/>
                <a:sym typeface="Times New Roman"/>
              </a:rPr>
              <a:t>: Verlag, </a:t>
            </a:r>
            <a:r>
              <a:rPr lang="en-GB" sz="1200">
                <a:solidFill>
                  <a:srgbClr val="1B2B68"/>
                </a:solidFill>
                <a:highlight>
                  <a:schemeClr val="lt1"/>
                </a:highlight>
                <a:latin typeface="Times New Roman"/>
                <a:ea typeface="Times New Roman"/>
                <a:cs typeface="Times New Roman"/>
                <a:sym typeface="Times New Roman"/>
              </a:rPr>
              <a:t>Jahr, Seitenbereich. </a:t>
            </a:r>
            <a:r>
              <a:rPr lang="en-GB" sz="1200">
                <a:solidFill>
                  <a:srgbClr val="1B2B68"/>
                </a:solidFill>
                <a:latin typeface="Times New Roman"/>
                <a:ea typeface="Times New Roman"/>
                <a:cs typeface="Times New Roman"/>
                <a:sym typeface="Times New Roman"/>
              </a:rPr>
              <a:t> </a:t>
            </a:r>
            <a:endParaRPr sz="1200">
              <a:solidFill>
                <a:srgbClr val="1B2B68"/>
              </a:solidFill>
              <a:highlight>
                <a:schemeClr val="lt1"/>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18CDBB"/>
              </a:buClr>
              <a:buSzPts val="1400"/>
              <a:buFont typeface="Times New Roman"/>
              <a:buChar char="✓"/>
            </a:pPr>
            <a:r>
              <a:rPr lang="en-GB" sz="1400">
                <a:solidFill>
                  <a:srgbClr val="1B2B68"/>
                </a:solidFill>
                <a:highlight>
                  <a:schemeClr val="lt1"/>
                </a:highlight>
                <a:latin typeface="Times New Roman"/>
                <a:ea typeface="Times New Roman"/>
                <a:cs typeface="Times New Roman"/>
                <a:sym typeface="Times New Roman"/>
              </a:rPr>
              <a:t>²</a:t>
            </a:r>
            <a:r>
              <a:rPr lang="en-GB" sz="700">
                <a:solidFill>
                  <a:srgbClr val="1B2B68"/>
                </a:solidFill>
                <a:latin typeface="Georgia"/>
                <a:ea typeface="Georgia"/>
                <a:cs typeface="Georgia"/>
                <a:sym typeface="Georgia"/>
              </a:rPr>
              <a:t>  </a:t>
            </a:r>
            <a:r>
              <a:rPr lang="en-GB" sz="1200">
                <a:solidFill>
                  <a:srgbClr val="1B2B68"/>
                </a:solidFill>
                <a:highlight>
                  <a:srgbClr val="D9EAD3"/>
                </a:highlight>
                <a:latin typeface="Times New Roman"/>
                <a:ea typeface="Times New Roman"/>
                <a:cs typeface="Times New Roman"/>
                <a:sym typeface="Times New Roman"/>
              </a:rPr>
              <a:t>Müller/Neuer</a:t>
            </a:r>
            <a:r>
              <a:rPr lang="en-GB" sz="1200">
                <a:solidFill>
                  <a:srgbClr val="1B2B68"/>
                </a:solidFill>
                <a:latin typeface="Times New Roman"/>
                <a:ea typeface="Times New Roman"/>
                <a:cs typeface="Times New Roman"/>
                <a:sym typeface="Times New Roman"/>
              </a:rPr>
              <a:t>, Jahr, Seitenbereich.</a:t>
            </a:r>
            <a:br>
              <a:rPr lang="en-GB"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GB" sz="1400">
                <a:solidFill>
                  <a:srgbClr val="1B2B68"/>
                </a:solidFill>
              </a:rPr>
              <a:t>Je nach Universität auch:</a:t>
            </a:r>
            <a:endParaRPr sz="1400">
              <a:solidFill>
                <a:srgbClr val="1B2B68"/>
              </a:solidFill>
            </a:endParaRPr>
          </a:p>
          <a:p>
            <a:pPr indent="0" lvl="0" marL="0" rtl="0" algn="l">
              <a:lnSpc>
                <a:spcPct val="150000"/>
              </a:lnSpc>
              <a:spcBef>
                <a:spcPts val="0"/>
              </a:spcBef>
              <a:spcAft>
                <a:spcPts val="0"/>
              </a:spcAft>
              <a:buNone/>
            </a:pPr>
            <a:r>
              <a:rPr lang="en-GB" sz="1400">
                <a:solidFill>
                  <a:srgbClr val="1B2B68"/>
                </a:solidFill>
                <a:highlight>
                  <a:schemeClr val="lt1"/>
                </a:highlight>
                <a:latin typeface="Times New Roman"/>
                <a:ea typeface="Times New Roman"/>
                <a:cs typeface="Times New Roman"/>
                <a:sym typeface="Times New Roman"/>
              </a:rPr>
              <a:t>¹ </a:t>
            </a:r>
            <a:r>
              <a:rPr lang="en-GB" sz="1200">
                <a:solidFill>
                  <a:srgbClr val="1B2B68"/>
                </a:solidFill>
                <a:latin typeface="Times New Roman"/>
                <a:ea typeface="Times New Roman"/>
                <a:cs typeface="Times New Roman"/>
                <a:sym typeface="Times New Roman"/>
              </a:rPr>
              <a:t>Müller, Thomas </a:t>
            </a:r>
            <a:r>
              <a:rPr lang="en-GB" sz="1200">
                <a:solidFill>
                  <a:srgbClr val="1B2B68"/>
                </a:solidFill>
                <a:highlight>
                  <a:srgbClr val="FFF2CC"/>
                </a:highlight>
                <a:latin typeface="Times New Roman"/>
                <a:ea typeface="Times New Roman"/>
                <a:cs typeface="Times New Roman"/>
                <a:sym typeface="Times New Roman"/>
              </a:rPr>
              <a:t>&amp;</a:t>
            </a:r>
            <a:r>
              <a:rPr lang="en-GB" sz="1200">
                <a:solidFill>
                  <a:srgbClr val="1B2B68"/>
                </a:solidFill>
                <a:latin typeface="Times New Roman"/>
                <a:ea typeface="Times New Roman"/>
                <a:cs typeface="Times New Roman"/>
                <a:sym typeface="Times New Roman"/>
              </a:rPr>
              <a:t> Manuel Neuer: …                                </a:t>
            </a:r>
            <a:r>
              <a:rPr lang="en-GB" sz="1400">
                <a:highlight>
                  <a:schemeClr val="lt1"/>
                </a:highlight>
                <a:latin typeface="Times New Roman"/>
                <a:ea typeface="Times New Roman"/>
                <a:cs typeface="Times New Roman"/>
                <a:sym typeface="Times New Roman"/>
              </a:rPr>
              <a:t>¹ </a:t>
            </a:r>
            <a:r>
              <a:rPr lang="en-GB" sz="1200">
                <a:latin typeface="Times New Roman"/>
                <a:ea typeface="Times New Roman"/>
                <a:cs typeface="Times New Roman"/>
                <a:sym typeface="Times New Roman"/>
              </a:rPr>
              <a:t>Müller, Thomas </a:t>
            </a:r>
            <a:r>
              <a:rPr lang="en-GB" sz="1200">
                <a:highlight>
                  <a:srgbClr val="FFF2CC"/>
                </a:highlight>
                <a:latin typeface="Times New Roman"/>
                <a:ea typeface="Times New Roman"/>
                <a:cs typeface="Times New Roman"/>
                <a:sym typeface="Times New Roman"/>
              </a:rPr>
              <a:t>und</a:t>
            </a:r>
            <a:r>
              <a:rPr lang="en-GB" sz="1200">
                <a:latin typeface="Times New Roman"/>
                <a:ea typeface="Times New Roman"/>
                <a:cs typeface="Times New Roman"/>
                <a:sym typeface="Times New Roman"/>
              </a:rPr>
              <a:t> Manuel Neuer: … . </a:t>
            </a:r>
            <a:br>
              <a:rPr lang="en-GB" sz="1400">
                <a:latin typeface="Times New Roman"/>
                <a:ea typeface="Times New Roman"/>
                <a:cs typeface="Times New Roman"/>
                <a:sym typeface="Times New Roman"/>
              </a:rPr>
            </a:br>
            <a:r>
              <a:rPr lang="en-GB" sz="700">
                <a:latin typeface="Times New Roman"/>
                <a:ea typeface="Times New Roman"/>
                <a:cs typeface="Times New Roman"/>
                <a:sym typeface="Times New Roman"/>
              </a:rPr>
              <a:t> </a:t>
            </a:r>
            <a:r>
              <a:rPr lang="en-GB" sz="1400">
                <a:highlight>
                  <a:schemeClr val="lt1"/>
                </a:highlight>
                <a:latin typeface="Times New Roman"/>
                <a:ea typeface="Times New Roman"/>
                <a:cs typeface="Times New Roman"/>
                <a:sym typeface="Times New Roman"/>
              </a:rPr>
              <a:t>¹ </a:t>
            </a:r>
            <a:r>
              <a:rPr lang="en-GB" sz="1200">
                <a:latin typeface="Times New Roman"/>
                <a:ea typeface="Times New Roman"/>
                <a:cs typeface="Times New Roman"/>
                <a:sym typeface="Times New Roman"/>
              </a:rPr>
              <a:t>Müller </a:t>
            </a:r>
            <a:r>
              <a:rPr lang="en-GB" sz="1200">
                <a:highlight>
                  <a:srgbClr val="FFF2CC"/>
                </a:highlight>
                <a:latin typeface="Times New Roman"/>
                <a:ea typeface="Times New Roman"/>
                <a:cs typeface="Times New Roman"/>
                <a:sym typeface="Times New Roman"/>
              </a:rPr>
              <a:t>und</a:t>
            </a:r>
            <a:r>
              <a:rPr lang="en-GB" sz="1200">
                <a:latin typeface="Times New Roman"/>
                <a:ea typeface="Times New Roman"/>
                <a:cs typeface="Times New Roman"/>
                <a:sym typeface="Times New Roman"/>
              </a:rPr>
              <a:t> Neuer, … .                                                       </a:t>
            </a:r>
            <a:r>
              <a:rPr lang="en-GB" sz="1400">
                <a:highlight>
                  <a:schemeClr val="lt1"/>
                </a:highlight>
                <a:latin typeface="Times New Roman"/>
                <a:ea typeface="Times New Roman"/>
                <a:cs typeface="Times New Roman"/>
                <a:sym typeface="Times New Roman"/>
              </a:rPr>
              <a:t>¹ </a:t>
            </a:r>
            <a:r>
              <a:rPr lang="en-GB" sz="700">
                <a:latin typeface="Georgia"/>
                <a:ea typeface="Georgia"/>
                <a:cs typeface="Georgia"/>
                <a:sym typeface="Georgia"/>
              </a:rPr>
              <a:t> </a:t>
            </a:r>
            <a:r>
              <a:rPr lang="en-GB" sz="1200">
                <a:latin typeface="Times New Roman"/>
                <a:ea typeface="Times New Roman"/>
                <a:cs typeface="Times New Roman"/>
                <a:sym typeface="Times New Roman"/>
              </a:rPr>
              <a:t>Müller </a:t>
            </a:r>
            <a:r>
              <a:rPr lang="en-GB" sz="1200">
                <a:highlight>
                  <a:srgbClr val="FFF2CC"/>
                </a:highlight>
                <a:latin typeface="Times New Roman"/>
                <a:ea typeface="Times New Roman"/>
                <a:cs typeface="Times New Roman"/>
                <a:sym typeface="Times New Roman"/>
              </a:rPr>
              <a:t>&amp;</a:t>
            </a:r>
            <a:r>
              <a:rPr lang="en-GB" sz="1200">
                <a:latin typeface="Times New Roman"/>
                <a:ea typeface="Times New Roman"/>
                <a:cs typeface="Times New Roman"/>
                <a:sym typeface="Times New Roman"/>
              </a:rPr>
              <a:t> Neuer, … .</a:t>
            </a:r>
            <a:br>
              <a:rPr lang="en-GB" sz="1400">
                <a:solidFill>
                  <a:srgbClr val="1B2B68"/>
                </a:solidFill>
                <a:latin typeface="Times New Roman"/>
                <a:ea typeface="Times New Roman"/>
                <a:cs typeface="Times New Roman"/>
                <a:sym typeface="Times New Roman"/>
              </a:rPr>
            </a:br>
            <a:br>
              <a:rPr lang="en-GB" sz="1400">
                <a:solidFill>
                  <a:srgbClr val="1B2B68"/>
                </a:solidFill>
                <a:latin typeface="Times New Roman"/>
                <a:ea typeface="Times New Roman"/>
                <a:cs typeface="Times New Roman"/>
                <a:sym typeface="Times New Roman"/>
              </a:rPr>
            </a:br>
            <a:endParaRPr sz="1200">
              <a:solidFill>
                <a:srgbClr val="1B2B68"/>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457200" rtl="0" algn="l">
              <a:lnSpc>
                <a:spcPct val="150000"/>
              </a:lnSpc>
              <a:spcBef>
                <a:spcPts val="0"/>
              </a:spcBef>
              <a:spcAft>
                <a:spcPts val="0"/>
              </a:spcAft>
              <a:buNone/>
            </a:pPr>
            <a:r>
              <a:t/>
            </a:r>
            <a:endParaRPr sz="1600">
              <a:solidFill>
                <a:srgbClr val="0D405F"/>
              </a:solidFill>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45720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rPr>
              <a:t>3 oder mehr </a:t>
            </a:r>
            <a:r>
              <a:rPr lang="en-GB">
                <a:solidFill>
                  <a:schemeClr val="dk1"/>
                </a:solidFill>
              </a:rPr>
              <a:t>Verfassende</a:t>
            </a:r>
            <a:endParaRPr/>
          </a:p>
        </p:txBody>
      </p:sp>
      <p:sp>
        <p:nvSpPr>
          <p:cNvPr id="176" name="Google Shape;176;p40"/>
          <p:cNvSpPr txBox="1"/>
          <p:nvPr>
            <p:ph idx="1" type="body"/>
          </p:nvPr>
        </p:nvSpPr>
        <p:spPr>
          <a:xfrm>
            <a:off x="934075" y="1220300"/>
            <a:ext cx="7121100" cy="3251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400">
                <a:latin typeface="Times New Roman"/>
                <a:ea typeface="Times New Roman"/>
                <a:cs typeface="Times New Roman"/>
                <a:sym typeface="Times New Roman"/>
              </a:rPr>
              <a:t>Im </a:t>
            </a:r>
            <a:r>
              <a:rPr b="1" lang="en-GB" sz="1400">
                <a:latin typeface="Times New Roman"/>
                <a:ea typeface="Times New Roman"/>
                <a:cs typeface="Times New Roman"/>
                <a:sym typeface="Times New Roman"/>
              </a:rPr>
              <a:t>Vollbeleg</a:t>
            </a:r>
            <a:r>
              <a:rPr lang="en-GB" sz="1400">
                <a:latin typeface="Times New Roman"/>
                <a:ea typeface="Times New Roman"/>
                <a:cs typeface="Times New Roman"/>
                <a:sym typeface="Times New Roman"/>
              </a:rPr>
              <a:t>¹ werden a</a:t>
            </a:r>
            <a:r>
              <a:rPr lang="en-GB" sz="1400">
                <a:latin typeface="Times New Roman"/>
                <a:ea typeface="Times New Roman"/>
                <a:cs typeface="Times New Roman"/>
                <a:sym typeface="Times New Roman"/>
              </a:rPr>
              <a:t>lle Namen der Verfassenden genannt</a:t>
            </a:r>
            <a:r>
              <a:rPr lang="en-GB" sz="1400">
                <a:latin typeface="Times New Roman"/>
                <a:ea typeface="Times New Roman"/>
                <a:cs typeface="Times New Roman"/>
                <a:sym typeface="Times New Roman"/>
              </a:rPr>
              <a:t> und vollständig ausgeschrieben. Im </a:t>
            </a:r>
            <a:r>
              <a:rPr b="1" lang="en-GB" sz="1400">
                <a:latin typeface="Times New Roman"/>
                <a:ea typeface="Times New Roman"/>
                <a:cs typeface="Times New Roman"/>
                <a:sym typeface="Times New Roman"/>
              </a:rPr>
              <a:t>Kurzbeleg</a:t>
            </a:r>
            <a:r>
              <a:rPr lang="en-GB" sz="1400">
                <a:latin typeface="Times New Roman"/>
                <a:ea typeface="Times New Roman"/>
                <a:cs typeface="Times New Roman"/>
                <a:sym typeface="Times New Roman"/>
              </a:rPr>
              <a:t>² muss ab dem ersten Nachnamen immer die Kürzung </a:t>
            </a:r>
            <a:r>
              <a:rPr b="1" lang="en-GB" sz="1400">
                <a:latin typeface="Times New Roman"/>
                <a:ea typeface="Times New Roman"/>
                <a:cs typeface="Times New Roman"/>
                <a:sym typeface="Times New Roman"/>
              </a:rPr>
              <a:t>et al.</a:t>
            </a:r>
            <a:r>
              <a:rPr lang="en-GB" sz="1400">
                <a:latin typeface="Times New Roman"/>
                <a:ea typeface="Times New Roman"/>
                <a:cs typeface="Times New Roman"/>
                <a:sym typeface="Times New Roman"/>
              </a:rPr>
              <a:t> (= und andere) verwendet werden.</a:t>
            </a:r>
            <a:endParaRPr sz="1400">
              <a:latin typeface="Times New Roman"/>
              <a:ea typeface="Times New Roman"/>
              <a:cs typeface="Times New Roman"/>
              <a:sym typeface="Times New Roman"/>
            </a:endParaRPr>
          </a:p>
          <a:p>
            <a:pPr indent="0" lvl="0" marL="360000" rtl="0" algn="l">
              <a:spcBef>
                <a:spcPts val="0"/>
              </a:spcBef>
              <a:spcAft>
                <a:spcPts val="0"/>
              </a:spcAft>
              <a:buNone/>
            </a:pPr>
            <a:r>
              <a:rPr lang="en-GB" sz="1400">
                <a:highlight>
                  <a:schemeClr val="lt1"/>
                </a:highlight>
                <a:latin typeface="Times New Roman"/>
                <a:ea typeface="Times New Roman"/>
                <a:cs typeface="Times New Roman"/>
                <a:sym typeface="Times New Roman"/>
              </a:rPr>
              <a:t>_____________________________</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indent="-317500" lvl="0" marL="450000" rtl="0" algn="l">
              <a:lnSpc>
                <a:spcPct val="15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¹</a:t>
            </a:r>
            <a:r>
              <a:rPr lang="en-GB" sz="1200">
                <a:solidFill>
                  <a:srgbClr val="1B2B68"/>
                </a:solidFill>
                <a:highlight>
                  <a:srgbClr val="D9EAD3"/>
                </a:highlight>
                <a:latin typeface="Times New Roman"/>
                <a:ea typeface="Times New Roman"/>
                <a:cs typeface="Times New Roman"/>
                <a:sym typeface="Times New Roman"/>
              </a:rPr>
              <a:t>Müller, Thomas</a:t>
            </a:r>
            <a:r>
              <a:rPr lang="en-GB" sz="1200">
                <a:solidFill>
                  <a:srgbClr val="0D405F"/>
                </a:solidFill>
                <a:highlight>
                  <a:srgbClr val="D9EAD3"/>
                </a:highlight>
                <a:latin typeface="Times New Roman"/>
                <a:ea typeface="Times New Roman"/>
                <a:cs typeface="Times New Roman"/>
                <a:sym typeface="Times New Roman"/>
              </a:rPr>
              <a:t>/Manuel Neuer/Arjen Robben</a:t>
            </a:r>
            <a:r>
              <a:rPr lang="en-GB" sz="1200">
                <a:solidFill>
                  <a:srgbClr val="0D405F"/>
                </a:solidFill>
                <a:latin typeface="Times New Roman"/>
                <a:ea typeface="Times New Roman"/>
                <a:cs typeface="Times New Roman"/>
                <a:sym typeface="Times New Roman"/>
              </a:rPr>
              <a:t>: </a:t>
            </a:r>
            <a:r>
              <a:rPr lang="en-GB" sz="1200">
                <a:solidFill>
                  <a:srgbClr val="0D405F"/>
                </a:solidFill>
                <a:highlight>
                  <a:schemeClr val="lt1"/>
                </a:highlight>
                <a:latin typeface="Times New Roman"/>
                <a:ea typeface="Times New Roman"/>
                <a:cs typeface="Times New Roman"/>
                <a:sym typeface="Times New Roman"/>
              </a:rPr>
              <a:t>Titel, Ort</a:t>
            </a:r>
            <a:r>
              <a:rPr lang="en-GB" sz="1200">
                <a:solidFill>
                  <a:srgbClr val="0D405F"/>
                </a:solidFill>
                <a:highlight>
                  <a:schemeClr val="lt1"/>
                </a:highlight>
                <a:latin typeface="Times New Roman"/>
                <a:ea typeface="Times New Roman"/>
                <a:cs typeface="Times New Roman"/>
                <a:sym typeface="Times New Roman"/>
              </a:rPr>
              <a:t>: Verlag, </a:t>
            </a:r>
            <a:r>
              <a:rPr lang="en-GB" sz="1200">
                <a:solidFill>
                  <a:srgbClr val="0D405F"/>
                </a:solidFill>
                <a:highlight>
                  <a:schemeClr val="lt1"/>
                </a:highlight>
                <a:latin typeface="Times New Roman"/>
                <a:ea typeface="Times New Roman"/>
                <a:cs typeface="Times New Roman"/>
                <a:sym typeface="Times New Roman"/>
              </a:rPr>
              <a:t>Jahr, Seitenbereich.</a:t>
            </a:r>
            <a:r>
              <a:rPr lang="en-GB" sz="1400">
                <a:solidFill>
                  <a:srgbClr val="0D405F"/>
                </a:solidFill>
                <a:highlight>
                  <a:schemeClr val="lt1"/>
                </a:highlight>
                <a:latin typeface="Times New Roman"/>
                <a:ea typeface="Times New Roman"/>
                <a:cs typeface="Times New Roman"/>
                <a:sym typeface="Times New Roman"/>
              </a:rPr>
              <a:t> </a:t>
            </a:r>
            <a:endParaRPr sz="1400">
              <a:solidFill>
                <a:srgbClr val="0D405F"/>
              </a:solidFill>
              <a:latin typeface="Times New Roman"/>
              <a:ea typeface="Times New Roman"/>
              <a:cs typeface="Times New Roman"/>
              <a:sym typeface="Times New Roman"/>
            </a:endParaRPr>
          </a:p>
          <a:p>
            <a:pPr indent="-317500" lvl="0" marL="450000" rtl="0" algn="l">
              <a:lnSpc>
                <a:spcPct val="15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² </a:t>
            </a:r>
            <a:r>
              <a:rPr lang="en-GB" sz="1200">
                <a:solidFill>
                  <a:srgbClr val="0D405F"/>
                </a:solidFill>
                <a:latin typeface="Times New Roman"/>
                <a:ea typeface="Times New Roman"/>
                <a:cs typeface="Times New Roman"/>
                <a:sym typeface="Times New Roman"/>
              </a:rPr>
              <a:t>Müller </a:t>
            </a:r>
            <a:r>
              <a:rPr lang="en-GB" sz="1200">
                <a:solidFill>
                  <a:srgbClr val="0D405F"/>
                </a:solidFill>
                <a:highlight>
                  <a:srgbClr val="D9EAD3"/>
                </a:highlight>
                <a:latin typeface="Times New Roman"/>
                <a:ea typeface="Times New Roman"/>
                <a:cs typeface="Times New Roman"/>
                <a:sym typeface="Times New Roman"/>
              </a:rPr>
              <a:t>et al.</a:t>
            </a:r>
            <a:r>
              <a:rPr lang="en-GB" sz="1200">
                <a:solidFill>
                  <a:srgbClr val="0D405F"/>
                </a:solidFill>
                <a:latin typeface="Times New Roman"/>
                <a:ea typeface="Times New Roman"/>
                <a:cs typeface="Times New Roman"/>
                <a:sym typeface="Times New Roman"/>
              </a:rPr>
              <a:t>, Jahr, Seitenbereich.</a:t>
            </a:r>
            <a:r>
              <a:rPr lang="en-GB" sz="1400">
                <a:solidFill>
                  <a:srgbClr val="0D405F"/>
                </a:solidFill>
                <a:latin typeface="Times New Roman"/>
                <a:ea typeface="Times New Roman"/>
                <a:cs typeface="Times New Roman"/>
                <a:sym typeface="Times New Roman"/>
              </a:rPr>
              <a:t> </a:t>
            </a:r>
            <a:endParaRPr sz="1400"/>
          </a:p>
          <a:p>
            <a:pPr indent="0" lvl="0" marL="0" rtl="0" algn="l">
              <a:lnSpc>
                <a:spcPct val="150000"/>
              </a:lnSpc>
              <a:spcBef>
                <a:spcPts val="1600"/>
              </a:spcBef>
              <a:spcAft>
                <a:spcPts val="0"/>
              </a:spcAft>
              <a:buNone/>
            </a:pPr>
            <a:r>
              <a:rPr lang="en-GB" sz="1400"/>
              <a:t>Je nach Universität auch:</a:t>
            </a:r>
            <a:br>
              <a:rPr lang="en-GB" sz="1400"/>
            </a:br>
            <a:r>
              <a:rPr lang="en-GB" sz="1400">
                <a:highlight>
                  <a:schemeClr val="lt1"/>
                </a:highlight>
                <a:latin typeface="Times New Roman"/>
                <a:ea typeface="Times New Roman"/>
                <a:cs typeface="Times New Roman"/>
                <a:sym typeface="Times New Roman"/>
              </a:rPr>
              <a:t>¹</a:t>
            </a:r>
            <a:r>
              <a:rPr lang="en-GB" sz="1400">
                <a:solidFill>
                  <a:srgbClr val="0D405F"/>
                </a:solidFill>
                <a:highlight>
                  <a:srgbClr val="FFFFFF"/>
                </a:highlight>
                <a:latin typeface="Times New Roman"/>
                <a:ea typeface="Times New Roman"/>
                <a:cs typeface="Times New Roman"/>
                <a:sym typeface="Times New Roman"/>
              </a:rPr>
              <a:t> </a:t>
            </a:r>
            <a:r>
              <a:rPr lang="en-GB" sz="1200">
                <a:latin typeface="Times New Roman"/>
                <a:ea typeface="Times New Roman"/>
                <a:cs typeface="Times New Roman"/>
                <a:sym typeface="Times New Roman"/>
              </a:rPr>
              <a:t>Müller</a:t>
            </a:r>
            <a:r>
              <a:rPr lang="en-GB" sz="1200">
                <a:highlight>
                  <a:srgbClr val="FFF2CC"/>
                </a:highlight>
                <a:latin typeface="Times New Roman"/>
                <a:ea typeface="Times New Roman"/>
                <a:cs typeface="Times New Roman"/>
                <a:sym typeface="Times New Roman"/>
              </a:rPr>
              <a:t>/</a:t>
            </a:r>
            <a:r>
              <a:rPr lang="en-GB" sz="1200">
                <a:latin typeface="Times New Roman"/>
                <a:ea typeface="Times New Roman"/>
                <a:cs typeface="Times New Roman"/>
                <a:sym typeface="Times New Roman"/>
              </a:rPr>
              <a:t>Neuer</a:t>
            </a:r>
            <a:r>
              <a:rPr lang="en-GB" sz="1200">
                <a:highlight>
                  <a:srgbClr val="FFF2CC"/>
                </a:highlight>
                <a:latin typeface="Times New Roman"/>
                <a:ea typeface="Times New Roman"/>
                <a:cs typeface="Times New Roman"/>
                <a:sym typeface="Times New Roman"/>
              </a:rPr>
              <a:t>/</a:t>
            </a:r>
            <a:r>
              <a:rPr lang="en-GB" sz="1200">
                <a:latin typeface="Times New Roman"/>
                <a:ea typeface="Times New Roman"/>
                <a:cs typeface="Times New Roman"/>
                <a:sym typeface="Times New Roman"/>
              </a:rPr>
              <a:t>Robben …  .</a:t>
            </a:r>
            <a:br>
              <a:rPr lang="en-GB" sz="1400">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¹</a:t>
            </a:r>
            <a:r>
              <a:rPr lang="en-GB" sz="1400">
                <a:solidFill>
                  <a:srgbClr val="0D405F"/>
                </a:solidFill>
                <a:latin typeface="Times New Roman"/>
                <a:ea typeface="Times New Roman"/>
                <a:cs typeface="Times New Roman"/>
                <a:sym typeface="Times New Roman"/>
              </a:rPr>
              <a:t> </a:t>
            </a:r>
            <a:r>
              <a:rPr lang="en-GB" sz="1200">
                <a:solidFill>
                  <a:srgbClr val="0D405F"/>
                </a:solidFill>
                <a:latin typeface="Times New Roman"/>
                <a:ea typeface="Times New Roman"/>
                <a:cs typeface="Times New Roman"/>
                <a:sym typeface="Times New Roman"/>
              </a:rPr>
              <a:t>Müller</a:t>
            </a:r>
            <a:r>
              <a:rPr lang="en-GB" sz="1200">
                <a:solidFill>
                  <a:srgbClr val="0D405F"/>
                </a:solidFill>
                <a:highlight>
                  <a:srgbClr val="FFF2CC"/>
                </a:highlight>
                <a:latin typeface="Times New Roman"/>
                <a:ea typeface="Times New Roman"/>
                <a:cs typeface="Times New Roman"/>
                <a:sym typeface="Times New Roman"/>
              </a:rPr>
              <a:t>,</a:t>
            </a:r>
            <a:r>
              <a:rPr lang="en-GB" sz="1200">
                <a:solidFill>
                  <a:srgbClr val="0D405F"/>
                </a:solidFill>
                <a:latin typeface="Times New Roman"/>
                <a:ea typeface="Times New Roman"/>
                <a:cs typeface="Times New Roman"/>
                <a:sym typeface="Times New Roman"/>
              </a:rPr>
              <a:t> Neuer </a:t>
            </a:r>
            <a:r>
              <a:rPr lang="en-GB" sz="1200">
                <a:solidFill>
                  <a:srgbClr val="0D405F"/>
                </a:solidFill>
                <a:highlight>
                  <a:srgbClr val="FFF2CC"/>
                </a:highlight>
                <a:latin typeface="Times New Roman"/>
                <a:ea typeface="Times New Roman"/>
                <a:cs typeface="Times New Roman"/>
                <a:sym typeface="Times New Roman"/>
              </a:rPr>
              <a:t>&amp;</a:t>
            </a:r>
            <a:r>
              <a:rPr lang="en-GB" sz="1200">
                <a:solidFill>
                  <a:srgbClr val="0D405F"/>
                </a:solidFill>
                <a:latin typeface="Times New Roman"/>
                <a:ea typeface="Times New Roman"/>
                <a:cs typeface="Times New Roman"/>
                <a:sym typeface="Times New Roman"/>
              </a:rPr>
              <a:t> Robben … .</a:t>
            </a:r>
            <a:br>
              <a:rPr lang="en-GB" sz="1400">
                <a:solidFill>
                  <a:srgbClr val="0D405F"/>
                </a:solidFill>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¹</a:t>
            </a:r>
            <a:r>
              <a:rPr lang="en-GB" sz="700">
                <a:solidFill>
                  <a:srgbClr val="0D405F"/>
                </a:solidFill>
                <a:latin typeface="Times New Roman"/>
                <a:ea typeface="Times New Roman"/>
                <a:cs typeface="Times New Roman"/>
                <a:sym typeface="Times New Roman"/>
              </a:rPr>
              <a:t> </a:t>
            </a:r>
            <a:r>
              <a:rPr lang="en-GB" sz="1400">
                <a:solidFill>
                  <a:srgbClr val="0D405F"/>
                </a:solidFill>
                <a:latin typeface="Times New Roman"/>
                <a:ea typeface="Times New Roman"/>
                <a:cs typeface="Times New Roman"/>
                <a:sym typeface="Times New Roman"/>
              </a:rPr>
              <a:t> </a:t>
            </a:r>
            <a:r>
              <a:rPr lang="en-GB" sz="1200">
                <a:solidFill>
                  <a:srgbClr val="0D405F"/>
                </a:solidFill>
                <a:latin typeface="Times New Roman"/>
                <a:ea typeface="Times New Roman"/>
                <a:cs typeface="Times New Roman"/>
                <a:sym typeface="Times New Roman"/>
              </a:rPr>
              <a:t>Müller</a:t>
            </a:r>
            <a:r>
              <a:rPr lang="en-GB" sz="1200">
                <a:solidFill>
                  <a:srgbClr val="0D405F"/>
                </a:solidFill>
                <a:highlight>
                  <a:srgbClr val="FFF2CC"/>
                </a:highlight>
                <a:latin typeface="Times New Roman"/>
                <a:ea typeface="Times New Roman"/>
                <a:cs typeface="Times New Roman"/>
                <a:sym typeface="Times New Roman"/>
              </a:rPr>
              <a:t>,</a:t>
            </a:r>
            <a:r>
              <a:rPr lang="en-GB" sz="1200">
                <a:solidFill>
                  <a:srgbClr val="0D405F"/>
                </a:solidFill>
                <a:latin typeface="Times New Roman"/>
                <a:ea typeface="Times New Roman"/>
                <a:cs typeface="Times New Roman"/>
                <a:sym typeface="Times New Roman"/>
              </a:rPr>
              <a:t> Neuer </a:t>
            </a:r>
            <a:r>
              <a:rPr lang="en-GB" sz="1200">
                <a:solidFill>
                  <a:srgbClr val="0D405F"/>
                </a:solidFill>
                <a:highlight>
                  <a:srgbClr val="FFF2CC"/>
                </a:highlight>
                <a:latin typeface="Times New Roman"/>
                <a:ea typeface="Times New Roman"/>
                <a:cs typeface="Times New Roman"/>
                <a:sym typeface="Times New Roman"/>
              </a:rPr>
              <a:t>und</a:t>
            </a:r>
            <a:r>
              <a:rPr lang="en-GB" sz="1200">
                <a:solidFill>
                  <a:srgbClr val="0D405F"/>
                </a:solidFill>
                <a:latin typeface="Times New Roman"/>
                <a:ea typeface="Times New Roman"/>
                <a:cs typeface="Times New Roman"/>
                <a:sym typeface="Times New Roman"/>
              </a:rPr>
              <a:t> Robben … .</a:t>
            </a:r>
            <a:r>
              <a:rPr lang="en-GB" sz="1400">
                <a:solidFill>
                  <a:srgbClr val="0D405F"/>
                </a:solidFill>
                <a:latin typeface="Times New Roman"/>
                <a:ea typeface="Times New Roman"/>
                <a:cs typeface="Times New Roman"/>
                <a:sym typeface="Times New Roman"/>
              </a:rPr>
              <a:t>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700">
              <a:solidFill>
                <a:srgbClr val="0D405F"/>
              </a:solidFill>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45720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Kein/e Verfassende/r</a:t>
            </a:r>
            <a:endParaRPr/>
          </a:p>
        </p:txBody>
      </p:sp>
      <p:sp>
        <p:nvSpPr>
          <p:cNvPr id="182" name="Google Shape;182;p41"/>
          <p:cNvSpPr txBox="1"/>
          <p:nvPr>
            <p:ph idx="1" type="body"/>
          </p:nvPr>
        </p:nvSpPr>
        <p:spPr>
          <a:xfrm>
            <a:off x="934075" y="1220300"/>
            <a:ext cx="7309500" cy="3251700"/>
          </a:xfrm>
          <a:prstGeom prst="rect">
            <a:avLst/>
          </a:prstGeom>
        </p:spPr>
        <p:txBody>
          <a:bodyPr anchorCtr="0" anchor="t" bIns="91425" lIns="91425" spcFirstLastPara="1" rIns="91425" wrap="square" tIns="91425">
            <a:noAutofit/>
          </a:bodyPr>
          <a:lstStyle/>
          <a:p>
            <a:pPr indent="0" lvl="0" marL="269999" rtl="0" algn="l">
              <a:lnSpc>
                <a:spcPct val="100000"/>
              </a:lnSpc>
              <a:spcBef>
                <a:spcPts val="0"/>
              </a:spcBef>
              <a:spcAft>
                <a:spcPts val="0"/>
              </a:spcAft>
              <a:buNone/>
            </a:pP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400">
              <a:highlight>
                <a:schemeClr val="lt1"/>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¹ </a:t>
            </a:r>
            <a:r>
              <a:rPr lang="en-GB" sz="1200">
                <a:highlight>
                  <a:schemeClr val="lt1"/>
                </a:highlight>
                <a:latin typeface="Times New Roman"/>
                <a:ea typeface="Times New Roman"/>
                <a:cs typeface="Times New Roman"/>
                <a:sym typeface="Times New Roman"/>
              </a:rPr>
              <a:t>Vgl. </a:t>
            </a:r>
            <a:r>
              <a:rPr lang="en-GB" sz="1200">
                <a:highlight>
                  <a:srgbClr val="D9EAD3"/>
                </a:highlight>
                <a:latin typeface="Times New Roman"/>
                <a:ea typeface="Times New Roman"/>
                <a:cs typeface="Times New Roman"/>
                <a:sym typeface="Times New Roman"/>
              </a:rPr>
              <a:t>„Titel der Arbeit“</a:t>
            </a:r>
            <a:r>
              <a:rPr lang="en-GB" sz="1200">
                <a:highlight>
                  <a:schemeClr val="lt1"/>
                </a:highlight>
                <a:latin typeface="Times New Roman"/>
                <a:ea typeface="Times New Roman"/>
                <a:cs typeface="Times New Roman"/>
                <a:sym typeface="Times New Roman"/>
              </a:rPr>
              <a:t>, Ort: Verlag, Jahr, Seitenbereich.</a:t>
            </a:r>
            <a:endParaRPr sz="12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² </a:t>
            </a:r>
            <a:r>
              <a:rPr lang="en-GB" sz="1200">
                <a:highlight>
                  <a:schemeClr val="lt1"/>
                </a:highlight>
                <a:latin typeface="Times New Roman"/>
                <a:ea typeface="Times New Roman"/>
                <a:cs typeface="Times New Roman"/>
                <a:sym typeface="Times New Roman"/>
              </a:rPr>
              <a:t>Vgl. </a:t>
            </a:r>
            <a:r>
              <a:rPr lang="en-GB" sz="1200">
                <a:highlight>
                  <a:srgbClr val="D9EAD3"/>
                </a:highlight>
                <a:latin typeface="Times New Roman"/>
                <a:ea typeface="Times New Roman"/>
                <a:cs typeface="Times New Roman"/>
                <a:sym typeface="Times New Roman"/>
              </a:rPr>
              <a:t>„Titel der Arbeit</a:t>
            </a:r>
            <a:r>
              <a:rPr lang="en-GB" sz="1200">
                <a:highlight>
                  <a:schemeClr val="lt1"/>
                </a:highlight>
                <a:latin typeface="Times New Roman"/>
                <a:ea typeface="Times New Roman"/>
                <a:cs typeface="Times New Roman"/>
                <a:sym typeface="Times New Roman"/>
              </a:rPr>
              <a:t>“, Jahr, Seitenbereich.</a:t>
            </a:r>
            <a:endParaRPr sz="1200">
              <a:highlight>
                <a:schemeClr val="lt1"/>
              </a:highlight>
              <a:latin typeface="Times New Roman"/>
              <a:ea typeface="Times New Roman"/>
              <a:cs typeface="Times New Roman"/>
              <a:sym typeface="Times New Roman"/>
            </a:endParaRPr>
          </a:p>
          <a:p>
            <a:pPr indent="0" lvl="0" marL="0" rtl="0" algn="l">
              <a:spcBef>
                <a:spcPts val="1600"/>
              </a:spcBef>
              <a:spcAft>
                <a:spcPts val="0"/>
              </a:spcAft>
              <a:buNone/>
            </a:pPr>
            <a:r>
              <a:t/>
            </a:r>
            <a:endParaRPr sz="14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rPr b="1" lang="en-GB" sz="2800">
                <a:highlight>
                  <a:schemeClr val="lt1"/>
                </a:highlight>
              </a:rPr>
              <a:t>Organisation als Verfassende</a:t>
            </a:r>
            <a:endParaRPr b="1" sz="2800">
              <a:highlight>
                <a:schemeClr val="lt1"/>
              </a:highlight>
            </a:endParaRPr>
          </a:p>
          <a:p>
            <a:pPr indent="-90001" lvl="0" marL="360000" rtl="0" algn="l">
              <a:spcBef>
                <a:spcPts val="0"/>
              </a:spcBef>
              <a:spcAft>
                <a:spcPts val="0"/>
              </a:spcAft>
              <a:buNone/>
            </a:pPr>
            <a:r>
              <a:rPr lang="en-GB" sz="1400">
                <a:highlight>
                  <a:schemeClr val="lt1"/>
                </a:highlight>
                <a:latin typeface="Times New Roman"/>
                <a:ea typeface="Times New Roman"/>
                <a:cs typeface="Times New Roman"/>
                <a:sym typeface="Times New Roman"/>
              </a:rPr>
              <a:t>_____________________________</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¹ </a:t>
            </a:r>
            <a:r>
              <a:rPr lang="en-GB" sz="1200">
                <a:latin typeface="Times New Roman"/>
                <a:ea typeface="Times New Roman"/>
                <a:cs typeface="Times New Roman"/>
                <a:sym typeface="Times New Roman"/>
              </a:rPr>
              <a:t>Vgl. </a:t>
            </a:r>
            <a:r>
              <a:rPr lang="en-GB" sz="1200">
                <a:highlight>
                  <a:srgbClr val="D9EAD3"/>
                </a:highlight>
                <a:latin typeface="Times New Roman"/>
                <a:ea typeface="Times New Roman"/>
                <a:cs typeface="Times New Roman"/>
                <a:sym typeface="Times New Roman"/>
              </a:rPr>
              <a:t>Apple</a:t>
            </a:r>
            <a:r>
              <a:rPr lang="en-GB" sz="1200">
                <a:latin typeface="Times New Roman"/>
                <a:ea typeface="Times New Roman"/>
                <a:cs typeface="Times New Roman"/>
                <a:sym typeface="Times New Roman"/>
              </a:rPr>
              <a:t>: Titel, Ort: Verlag, Jahr, Seitenbereich. </a:t>
            </a:r>
            <a:endParaRPr sz="1200">
              <a:latin typeface="Times New Roman"/>
              <a:ea typeface="Times New Roman"/>
              <a:cs typeface="Times New Roman"/>
              <a:sym typeface="Times New Roman"/>
            </a:endParaRPr>
          </a:p>
          <a:p>
            <a:pPr indent="-317500" lvl="0" marL="457200" rtl="0" algn="just">
              <a:lnSpc>
                <a:spcPct val="18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² </a:t>
            </a:r>
            <a:r>
              <a:rPr lang="en-GB" sz="1200">
                <a:latin typeface="Times New Roman"/>
                <a:ea typeface="Times New Roman"/>
                <a:cs typeface="Times New Roman"/>
                <a:sym typeface="Times New Roman"/>
              </a:rPr>
              <a:t>Vgl. </a:t>
            </a:r>
            <a:r>
              <a:rPr lang="en-GB" sz="1200">
                <a:highlight>
                  <a:srgbClr val="D9EAD3"/>
                </a:highlight>
                <a:latin typeface="Times New Roman"/>
                <a:ea typeface="Times New Roman"/>
                <a:cs typeface="Times New Roman"/>
                <a:sym typeface="Times New Roman"/>
              </a:rPr>
              <a:t>Apple</a:t>
            </a:r>
            <a:r>
              <a:rPr lang="en-GB" sz="1200">
                <a:latin typeface="Times New Roman"/>
                <a:ea typeface="Times New Roman"/>
                <a:cs typeface="Times New Roman"/>
                <a:sym typeface="Times New Roman"/>
              </a:rPr>
              <a:t>, Jahr, Seitenbereich</a:t>
            </a:r>
            <a:endParaRPr sz="1200">
              <a:solidFill>
                <a:srgbClr val="0D405F"/>
              </a:solidFill>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45720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02F66"/>
                </a:solidFill>
              </a:rPr>
              <a:t>Deutsche Zitierweise</a:t>
            </a:r>
            <a:endParaRPr>
              <a:solidFill>
                <a:srgbClr val="202F66"/>
              </a:solidFill>
            </a:endParaRPr>
          </a:p>
        </p:txBody>
      </p:sp>
      <p:sp>
        <p:nvSpPr>
          <p:cNvPr id="79" name="Google Shape;79;p24"/>
          <p:cNvSpPr txBox="1"/>
          <p:nvPr>
            <p:ph idx="1" type="body"/>
          </p:nvPr>
        </p:nvSpPr>
        <p:spPr>
          <a:xfrm>
            <a:off x="1037125" y="1152475"/>
            <a:ext cx="7097100" cy="3423000"/>
          </a:xfrm>
          <a:prstGeom prst="rect">
            <a:avLst/>
          </a:prstGeom>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rPr b="1" lang="en-GB" sz="1400">
                <a:solidFill>
                  <a:srgbClr val="1B2B68"/>
                </a:solidFill>
                <a:highlight>
                  <a:srgbClr val="FFFFFF"/>
                </a:highlight>
              </a:rPr>
              <a:t>Fußnoten zitieren im Text:</a:t>
            </a:r>
            <a:br>
              <a:rPr b="1" lang="en-GB" sz="1400">
                <a:solidFill>
                  <a:srgbClr val="1B2B68"/>
                </a:solidFill>
              </a:rPr>
            </a:br>
            <a:r>
              <a:rPr lang="en-GB" sz="1400">
                <a:solidFill>
                  <a:srgbClr val="1B2B68"/>
                </a:solidFill>
              </a:rPr>
              <a:t>→ </a:t>
            </a:r>
            <a:r>
              <a:rPr lang="en-GB" sz="1400">
                <a:solidFill>
                  <a:srgbClr val="1B2B68"/>
                </a:solidFill>
                <a:highlight>
                  <a:schemeClr val="lt1"/>
                </a:highlight>
              </a:rPr>
              <a:t>Zitate werden durch </a:t>
            </a:r>
            <a:r>
              <a:rPr lang="en-GB" sz="1400">
                <a:solidFill>
                  <a:srgbClr val="1B2B68"/>
                </a:solidFill>
              </a:rPr>
              <a:t>Fußnoten¹</a:t>
            </a:r>
            <a:r>
              <a:rPr lang="en-GB" sz="1400">
                <a:solidFill>
                  <a:srgbClr val="1B2B68"/>
                </a:solidFill>
                <a:highlight>
                  <a:schemeClr val="lt1"/>
                </a:highlight>
              </a:rPr>
              <a:t> gekennzeichnet.</a:t>
            </a:r>
            <a:br>
              <a:rPr lang="en-GB" sz="1400">
                <a:solidFill>
                  <a:srgbClr val="1B2B68"/>
                </a:solidFill>
                <a:highlight>
                  <a:schemeClr val="lt1"/>
                </a:highlight>
              </a:rPr>
            </a:br>
            <a:r>
              <a:rPr lang="en-GB" sz="1400">
                <a:solidFill>
                  <a:srgbClr val="1B2B68"/>
                </a:solidFill>
                <a:highlight>
                  <a:schemeClr val="lt1"/>
                </a:highlight>
              </a:rPr>
              <a:t>→ Die Quellenangabe für das Zitat steht im Fußnotenbereich auf derselben Seite.</a:t>
            </a:r>
            <a:br>
              <a:rPr lang="en-GB" sz="1400">
                <a:highlight>
                  <a:schemeClr val="lt1"/>
                </a:highlight>
              </a:rPr>
            </a:br>
            <a:r>
              <a:rPr lang="en-GB" sz="1400"/>
              <a:t>→ </a:t>
            </a:r>
            <a:r>
              <a:rPr lang="en-GB" sz="1400">
                <a:highlight>
                  <a:schemeClr val="lt1"/>
                </a:highlight>
              </a:rPr>
              <a:t>Die erste Nennung einer Quelle wird als </a:t>
            </a:r>
            <a:r>
              <a:rPr b="1" lang="en-GB" sz="1400">
                <a:highlight>
                  <a:schemeClr val="lt1"/>
                </a:highlight>
              </a:rPr>
              <a:t>Vollbeleg</a:t>
            </a:r>
            <a:r>
              <a:rPr lang="en-GB" sz="1400">
                <a:highlight>
                  <a:schemeClr val="lt1"/>
                </a:highlight>
              </a:rPr>
              <a:t> angegeben.</a:t>
            </a:r>
            <a:br>
              <a:rPr lang="en-GB" sz="1400">
                <a:highlight>
                  <a:schemeClr val="lt1"/>
                </a:highlight>
              </a:rPr>
            </a:br>
            <a:r>
              <a:rPr lang="en-GB" sz="1400">
                <a:highlight>
                  <a:schemeClr val="lt1"/>
                </a:highlight>
              </a:rPr>
              <a:t>→ Ab der zweiten Nennung wird ein </a:t>
            </a:r>
            <a:r>
              <a:rPr b="1" lang="en-GB" sz="1400">
                <a:highlight>
                  <a:schemeClr val="lt1"/>
                </a:highlight>
              </a:rPr>
              <a:t>Kurzbeleg</a:t>
            </a:r>
            <a:r>
              <a:rPr lang="en-GB" sz="1400">
                <a:highlight>
                  <a:schemeClr val="lt1"/>
                </a:highlight>
              </a:rPr>
              <a:t> genannt.</a:t>
            </a:r>
            <a:endParaRPr sz="1400">
              <a:highlight>
                <a:schemeClr val="lt1"/>
              </a:highlight>
            </a:endParaRPr>
          </a:p>
          <a:p>
            <a:pPr indent="0" lvl="0" marL="0" rtl="0" algn="l">
              <a:lnSpc>
                <a:spcPct val="180000"/>
              </a:lnSpc>
              <a:spcBef>
                <a:spcPts val="1600"/>
              </a:spcBef>
              <a:spcAft>
                <a:spcPts val="1200"/>
              </a:spcAft>
              <a:buNone/>
            </a:pPr>
            <a:r>
              <a:rPr b="1" lang="en-GB" sz="1400">
                <a:solidFill>
                  <a:srgbClr val="1B2B68"/>
                </a:solidFill>
              </a:rPr>
              <a:t>Eintrag im Literaturverzeichnis: </a:t>
            </a:r>
            <a:r>
              <a:rPr lang="en-GB" sz="1400">
                <a:solidFill>
                  <a:srgbClr val="1B2B68"/>
                </a:solidFill>
              </a:rPr>
              <a:t> </a:t>
            </a:r>
            <a:br>
              <a:rPr lang="en-GB" sz="1400">
                <a:solidFill>
                  <a:srgbClr val="1B2B68"/>
                </a:solidFill>
              </a:rPr>
            </a:br>
            <a:r>
              <a:rPr lang="en-GB" sz="1400">
                <a:solidFill>
                  <a:srgbClr val="1B2B68"/>
                </a:solidFill>
              </a:rPr>
              <a:t>→  </a:t>
            </a:r>
            <a:r>
              <a:rPr lang="en-GB" sz="1400"/>
              <a:t>Am Ende der Arbeit wird ein Literaturverzeichnis benötigt.</a:t>
            </a:r>
            <a:br>
              <a:rPr lang="en-GB" sz="1400">
                <a:solidFill>
                  <a:srgbClr val="1B2B68"/>
                </a:solidFill>
              </a:rPr>
            </a:br>
            <a:r>
              <a:rPr lang="en-GB" sz="1400"/>
              <a:t>→</a:t>
            </a:r>
            <a:r>
              <a:rPr lang="en-GB" sz="1400">
                <a:solidFill>
                  <a:srgbClr val="1B2B68"/>
                </a:solidFill>
              </a:rPr>
              <a:t> </a:t>
            </a:r>
            <a:r>
              <a:rPr lang="en-GB" sz="1400">
                <a:solidFill>
                  <a:srgbClr val="1B2B68"/>
                </a:solidFill>
                <a:highlight>
                  <a:srgbClr val="FFFFFF"/>
                </a:highlight>
              </a:rPr>
              <a:t>Im </a:t>
            </a:r>
            <a:r>
              <a:rPr lang="en-GB" sz="1400">
                <a:solidFill>
                  <a:srgbClr val="1B2B68"/>
                </a:solidFill>
                <a:highlight>
                  <a:srgbClr val="FFFFFF"/>
                </a:highlight>
                <a:uFill>
                  <a:noFill/>
                </a:uFill>
                <a:hlinkClick r:id="rId3">
                  <a:extLst>
                    <a:ext uri="{A12FA001-AC4F-418D-AE19-62706E023703}">
                      <ahyp:hlinkClr val="tx"/>
                    </a:ext>
                  </a:extLst>
                </a:hlinkClick>
              </a:rPr>
              <a:t>Literaturverzeichnis</a:t>
            </a:r>
            <a:r>
              <a:rPr lang="en-GB" sz="1400">
                <a:solidFill>
                  <a:srgbClr val="1B2B68"/>
                </a:solidFill>
                <a:highlight>
                  <a:srgbClr val="FFFFFF"/>
                </a:highlight>
              </a:rPr>
              <a:t> werden alle verwendeten Quellen alphabetisch und vollständig aufgelistet.</a:t>
            </a:r>
            <a:br>
              <a:rPr lang="en-GB" sz="1400">
                <a:solidFill>
                  <a:srgbClr val="0D405F"/>
                </a:solidFill>
              </a:rPr>
            </a:br>
            <a:endParaRPr sz="1400">
              <a:solidFill>
                <a:srgbClr val="0D405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Fußnoten einfügen</a:t>
            </a:r>
            <a:endParaRPr/>
          </a:p>
        </p:txBody>
      </p:sp>
      <p:pic>
        <p:nvPicPr>
          <p:cNvPr descr="1. Fußnote einfügen 0:15&#10;2. Fußnote formatieren (Position im Text, Zahlenformat, Nummerierung) 1:11&#10;3. Formatvorlage inkl. Schriftart und -Größe ändern 1:50&#10;4. Fußnote löschen 2:15&#10;&#10;Lerne, wie du schnell und einfach Fußnoten in Word 2016 einfügen und auch formatieren kannst.&#10;&#10;Über einen Rechtsklick auf den Fußnoten-Bereich lassen sich die Position im Text, das Zahlenformat, die Nummerierung sowie die Formatvorlage inkl. Schriftart und Größe verändern.&#10;&#10;▬▬▬▬▬▬▬▬▬▬▬▬▬▬▬▬▬▬▬▬▬▬▬▬▬▬▬▬&#10;Erfahre mehr zu dem Thema Fußnoten und der dazugehörigen Zitierweise:&#10;&#10;►Fußnoten fomatieren: https://www.scribbr.de/deutsche-zitierweise/fussnote-word/&#10;►Deutsche Zitierweise: https://www.scribbr.de/category/deutsche-zitierweise/&#10;&#10;▬▬▬▬▬▬▬▬▬▬▬▬▬▬▬▬▬▬▬▬▬▬▬▬▬▬▬▬&#10;🎓 Scribbr - Wir verhelfen dir zum Abschluss! 🎓&#10;&#10;Lektorat &amp; Korrekturlesen: https://www.scribbr.de/lektorat-korrekturlesen/deutsche-abschlussarbeit/&#10;Plagiatsprüfung: https://www.scribbr.de/plagiatspruefung/&#10;Umfangreiche Wissendatenbank: https://www.scribbr.de/wissensdatenbank/" id="188" name="Google Shape;188;p42" title="Fußnoten in Word einfügen und formatieren - einfach erklärt!">
            <a:hlinkClick r:id="rId3"/>
          </p:cNvPr>
          <p:cNvPicPr preferRelativeResize="0"/>
          <p:nvPr/>
        </p:nvPicPr>
        <p:blipFill>
          <a:blip r:embed="rId4">
            <a:alphaModFix/>
          </a:blip>
          <a:stretch>
            <a:fillRect/>
          </a:stretch>
        </p:blipFill>
        <p:spPr>
          <a:xfrm>
            <a:off x="1797400" y="1113100"/>
            <a:ext cx="5225450" cy="3919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000"/>
              <a:t>Literaturverzeichnis</a:t>
            </a:r>
            <a:endParaRPr sz="4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4"/>
          <p:cNvSpPr txBox="1"/>
          <p:nvPr>
            <p:ph type="title"/>
          </p:nvPr>
        </p:nvSpPr>
        <p:spPr>
          <a:xfrm>
            <a:off x="793025" y="445025"/>
            <a:ext cx="7200000" cy="572700"/>
          </a:xfrm>
          <a:prstGeom prst="rect">
            <a:avLst/>
          </a:prstGeom>
        </p:spPr>
        <p:txBody>
          <a:bodyPr anchorCtr="0" anchor="t" bIns="91425" lIns="91425" spcFirstLastPara="1" rIns="91425" wrap="square" tIns="91425">
            <a:noAutofit/>
          </a:bodyPr>
          <a:lstStyle/>
          <a:p>
            <a:pPr indent="0" lvl="0" marL="89999" rtl="0" algn="l">
              <a:spcBef>
                <a:spcPts val="0"/>
              </a:spcBef>
              <a:spcAft>
                <a:spcPts val="0"/>
              </a:spcAft>
              <a:buNone/>
            </a:pPr>
            <a:r>
              <a:rPr lang="en-GB">
                <a:solidFill>
                  <a:srgbClr val="1B2B68"/>
                </a:solidFill>
              </a:rPr>
              <a:t>Vollständige </a:t>
            </a:r>
            <a:r>
              <a:rPr lang="en-GB">
                <a:solidFill>
                  <a:srgbClr val="1B2B68"/>
                </a:solidFill>
              </a:rPr>
              <a:t>Quellenangabe </a:t>
            </a:r>
            <a:endParaRPr>
              <a:solidFill>
                <a:srgbClr val="1B2B68"/>
              </a:solidFill>
            </a:endParaRPr>
          </a:p>
          <a:p>
            <a:pPr indent="0" lvl="0" marL="0" rtl="0" algn="l">
              <a:spcBef>
                <a:spcPts val="0"/>
              </a:spcBef>
              <a:spcAft>
                <a:spcPts val="0"/>
              </a:spcAft>
              <a:buNone/>
            </a:pPr>
            <a:r>
              <a:t/>
            </a:r>
            <a:endParaRPr>
              <a:solidFill>
                <a:srgbClr val="0D405F"/>
              </a:solidFill>
              <a:highlight>
                <a:schemeClr val="lt1"/>
              </a:highlight>
            </a:endParaRPr>
          </a:p>
          <a:p>
            <a:pPr indent="0" lvl="0" marL="0" rtl="0" algn="l">
              <a:spcBef>
                <a:spcPts val="0"/>
              </a:spcBef>
              <a:spcAft>
                <a:spcPts val="0"/>
              </a:spcAft>
              <a:buNone/>
            </a:pPr>
            <a:r>
              <a:t/>
            </a:r>
            <a:endParaRPr/>
          </a:p>
        </p:txBody>
      </p:sp>
      <p:sp>
        <p:nvSpPr>
          <p:cNvPr id="199" name="Google Shape;199;p44"/>
          <p:cNvSpPr txBox="1"/>
          <p:nvPr>
            <p:ph idx="1" type="body"/>
          </p:nvPr>
        </p:nvSpPr>
        <p:spPr>
          <a:xfrm>
            <a:off x="934075" y="1220300"/>
            <a:ext cx="7121100" cy="3251700"/>
          </a:xfrm>
          <a:prstGeom prst="rect">
            <a:avLst/>
          </a:prstGeom>
        </p:spPr>
        <p:txBody>
          <a:bodyPr anchorCtr="0" anchor="t" bIns="91425" lIns="91425" spcFirstLastPara="1" rIns="91425" wrap="square" tIns="91425">
            <a:noAutofit/>
          </a:bodyPr>
          <a:lstStyle/>
          <a:p>
            <a:pPr indent="0" lvl="0" marL="269999" rtl="0" algn="l">
              <a:lnSpc>
                <a:spcPct val="150000"/>
              </a:lnSpc>
              <a:spcBef>
                <a:spcPts val="0"/>
              </a:spcBef>
              <a:spcAft>
                <a:spcPts val="0"/>
              </a:spcAft>
              <a:buNone/>
            </a:pPr>
            <a:r>
              <a:rPr lang="en-GB" sz="1400"/>
              <a:t>Jede Quelle steht mit einem vollständigen Eintrag im Literaturverzeichnis.</a:t>
            </a:r>
            <a:endParaRPr sz="1400"/>
          </a:p>
          <a:p>
            <a:pPr indent="0" lvl="0" marL="269999" rtl="0" algn="l">
              <a:lnSpc>
                <a:spcPct val="150000"/>
              </a:lnSpc>
              <a:spcBef>
                <a:spcPts val="1600"/>
              </a:spcBef>
              <a:spcAft>
                <a:spcPts val="0"/>
              </a:spcAft>
              <a:buNone/>
            </a:pPr>
            <a:r>
              <a:rPr lang="en-GB" sz="1400"/>
              <a:t>Eintrag im Literaturverzeichnis entspricht dem Vollbeleg in den Fußnoten </a:t>
            </a:r>
            <a:r>
              <a:rPr lang="en-GB" sz="1400"/>
              <a:t>ohne</a:t>
            </a:r>
            <a:r>
              <a:rPr lang="en-GB" sz="1400"/>
              <a:t> Seitenzahlen der jeweiligen Zitate.</a:t>
            </a:r>
            <a:endParaRPr sz="1400"/>
          </a:p>
          <a:p>
            <a:pPr indent="0" lvl="0" marL="269999" rtl="0" algn="l">
              <a:lnSpc>
                <a:spcPct val="150000"/>
              </a:lnSpc>
              <a:spcBef>
                <a:spcPts val="1600"/>
              </a:spcBef>
              <a:spcAft>
                <a:spcPts val="0"/>
              </a:spcAft>
              <a:buNone/>
            </a:pPr>
            <a:r>
              <a:rPr lang="en-GB" sz="1400"/>
              <a:t>Die vollständige Quellenangabe ist abhängig von der Art der Quelle:</a:t>
            </a:r>
            <a:br>
              <a:rPr lang="en-GB" sz="1400"/>
            </a:br>
            <a:r>
              <a:rPr lang="en-GB" sz="1400"/>
              <a:t>→ Bücher</a:t>
            </a:r>
            <a:br>
              <a:rPr lang="en-GB" sz="1400"/>
            </a:br>
            <a:r>
              <a:rPr lang="en-GB" sz="1400"/>
              <a:t>→ Zeitschriften</a:t>
            </a:r>
            <a:br>
              <a:rPr lang="en-GB" sz="1400"/>
            </a:br>
            <a:r>
              <a:rPr lang="en-GB" sz="1400"/>
              <a:t>→ Internetquellen</a:t>
            </a:r>
            <a:br>
              <a:rPr lang="en-GB" sz="1400"/>
            </a:br>
            <a:r>
              <a:rPr lang="en-GB" sz="1400"/>
              <a:t>→  ...</a:t>
            </a:r>
            <a:endParaRPr sz="1400"/>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45720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5"/>
          <p:cNvSpPr txBox="1"/>
          <p:nvPr>
            <p:ph type="title"/>
          </p:nvPr>
        </p:nvSpPr>
        <p:spPr>
          <a:xfrm>
            <a:off x="934075" y="445025"/>
            <a:ext cx="7200000" cy="572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a:solidFill>
                  <a:srgbClr val="1B2B68"/>
                </a:solidFill>
              </a:rPr>
              <a:t>Buch im Literaturverzeichnis</a:t>
            </a:r>
            <a:endParaRPr>
              <a:solidFill>
                <a:srgbClr val="1B2B68"/>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5" name="Google Shape;205;p45"/>
          <p:cNvSpPr txBox="1"/>
          <p:nvPr>
            <p:ph idx="1" type="body"/>
          </p:nvPr>
        </p:nvSpPr>
        <p:spPr>
          <a:xfrm>
            <a:off x="934075" y="1250925"/>
            <a:ext cx="7200000" cy="3339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b="1"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r>
              <a:rPr lang="en-GB" sz="1400">
                <a:latin typeface="Times New Roman"/>
                <a:ea typeface="Times New Roman"/>
                <a:cs typeface="Times New Roman"/>
                <a:sym typeface="Times New Roman"/>
              </a:rPr>
              <a:t>Müller, Thomas: Quellen richtig zitieren und belegen: Eine Anleitung</a:t>
            </a:r>
            <a:r>
              <a:rPr i="1" lang="en-GB" sz="1400">
                <a:latin typeface="Times New Roman"/>
                <a:ea typeface="Times New Roman"/>
                <a:cs typeface="Times New Roman"/>
                <a:sym typeface="Times New Roman"/>
              </a:rPr>
              <a:t>,</a:t>
            </a:r>
            <a:r>
              <a:rPr lang="en-GB" sz="1400">
                <a:latin typeface="Times New Roman"/>
                <a:ea typeface="Times New Roman"/>
                <a:cs typeface="Times New Roman"/>
                <a:sym typeface="Times New Roman"/>
              </a:rPr>
              <a:t> Manuel Neuer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(Hrsg.), 3. Bd., 2. Aufl., München, Deutschland: Springer, 2019. </a:t>
            </a:r>
            <a:br>
              <a:rPr lang="en-GB" sz="1200">
                <a:latin typeface="Times New Roman"/>
                <a:ea typeface="Times New Roman"/>
                <a:cs typeface="Times New Roman"/>
                <a:sym typeface="Times New Roman"/>
              </a:rPr>
            </a:br>
            <a:endParaRPr sz="12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r>
              <a:t/>
            </a:r>
            <a:endParaRPr sz="12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
        <p:nvSpPr>
          <p:cNvPr id="206" name="Google Shape;206;p45"/>
          <p:cNvSpPr txBox="1"/>
          <p:nvPr/>
        </p:nvSpPr>
        <p:spPr>
          <a:xfrm>
            <a:off x="5090475" y="790750"/>
            <a:ext cx="6108600" cy="7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07" name="Google Shape;207;p45"/>
          <p:cNvSpPr/>
          <p:nvPr/>
        </p:nvSpPr>
        <p:spPr>
          <a:xfrm>
            <a:off x="924625" y="1250925"/>
            <a:ext cx="7218900" cy="4995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Verfassende/r</a:t>
            </a:r>
            <a:r>
              <a:rPr lang="en-GB">
                <a:solidFill>
                  <a:srgbClr val="1B2B68"/>
                </a:solidFill>
                <a:latin typeface="Times New Roman"/>
                <a:ea typeface="Times New Roman"/>
                <a:cs typeface="Times New Roman"/>
                <a:sym typeface="Times New Roman"/>
              </a:rPr>
              <a:t>: Buchtitel</a:t>
            </a:r>
            <a:r>
              <a:rPr i="1" lang="en-GB">
                <a:solidFill>
                  <a:srgbClr val="1B2B68"/>
                </a:solidFill>
                <a:latin typeface="Times New Roman"/>
                <a:ea typeface="Times New Roman"/>
                <a:cs typeface="Times New Roman"/>
                <a:sym typeface="Times New Roman"/>
              </a:rPr>
              <a:t>,</a:t>
            </a:r>
            <a:r>
              <a:rPr lang="en-GB">
                <a:solidFill>
                  <a:srgbClr val="1B2B68"/>
                </a:solidFill>
                <a:latin typeface="Times New Roman"/>
                <a:ea typeface="Times New Roman"/>
                <a:cs typeface="Times New Roman"/>
                <a:sym typeface="Times New Roman"/>
              </a:rPr>
              <a:t> ggf. Herausgeber (Hrsg.), ggf. Band, ggf. Auflage,</a:t>
            </a:r>
            <a:r>
              <a:rPr i="1" lang="en-GB">
                <a:solidFill>
                  <a:srgbClr val="1B2B68"/>
                </a:solidFill>
                <a:latin typeface="Times New Roman"/>
                <a:ea typeface="Times New Roman"/>
                <a:cs typeface="Times New Roman"/>
                <a:sym typeface="Times New Roman"/>
              </a:rPr>
              <a:t> </a:t>
            </a:r>
            <a:r>
              <a:rPr lang="en-GB">
                <a:solidFill>
                  <a:srgbClr val="1B2B68"/>
                </a:solidFill>
                <a:latin typeface="Times New Roman"/>
                <a:ea typeface="Times New Roman"/>
                <a:cs typeface="Times New Roman"/>
                <a:sym typeface="Times New Roman"/>
              </a:rPr>
              <a:t>Ort: Verlag, Jahr.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46"/>
          <p:cNvSpPr txBox="1"/>
          <p:nvPr>
            <p:ph type="title"/>
          </p:nvPr>
        </p:nvSpPr>
        <p:spPr>
          <a:xfrm>
            <a:off x="934075" y="445025"/>
            <a:ext cx="7200000" cy="5727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GB">
                <a:solidFill>
                  <a:srgbClr val="1B2B68"/>
                </a:solidFill>
              </a:rPr>
              <a:t>E-Book im Literaturverzeichnis</a:t>
            </a:r>
            <a:endParaRPr>
              <a:solidFill>
                <a:srgbClr val="1B2B68"/>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3" name="Google Shape;213;p46"/>
          <p:cNvSpPr txBox="1"/>
          <p:nvPr>
            <p:ph idx="1" type="body"/>
          </p:nvPr>
        </p:nvSpPr>
        <p:spPr>
          <a:xfrm>
            <a:off x="934075" y="1250925"/>
            <a:ext cx="7200000" cy="3339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b="1"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Quellen richtig zitieren und belegen: Eine Anleitung</a:t>
            </a:r>
            <a:r>
              <a:rPr i="1" lang="en-GB" sz="1400">
                <a:latin typeface="Times New Roman"/>
                <a:ea typeface="Times New Roman"/>
                <a:cs typeface="Times New Roman"/>
                <a:sym typeface="Times New Roman"/>
              </a:rPr>
              <a:t>,</a:t>
            </a:r>
            <a:r>
              <a:rPr lang="en-GB" sz="1400">
                <a:latin typeface="Times New Roman"/>
                <a:ea typeface="Times New Roman"/>
                <a:cs typeface="Times New Roman"/>
                <a:sym typeface="Times New Roman"/>
              </a:rPr>
              <a:t> Manuel Neuer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(Hrsg.), 3. Bd., 2. Aufl., 2019, </a:t>
            </a:r>
            <a:r>
              <a:rPr lang="en-GB" sz="1400" u="sng">
                <a:solidFill>
                  <a:schemeClr val="hlink"/>
                </a:solidFill>
                <a:latin typeface="Times New Roman"/>
                <a:ea typeface="Times New Roman"/>
                <a:cs typeface="Times New Roman"/>
                <a:sym typeface="Times New Roman"/>
                <a:hlinkClick r:id="rId3"/>
              </a:rPr>
              <a:t>https://doi.org/10.10000/182</a:t>
            </a:r>
            <a:r>
              <a:rPr lang="en-GB" sz="1400">
                <a:latin typeface="Times New Roman"/>
                <a:ea typeface="Times New Roman"/>
                <a:cs typeface="Times New Roman"/>
                <a:sym typeface="Times New Roman"/>
              </a:rPr>
              <a:t> (abgerufen am</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20.10.2021). </a:t>
            </a: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Quellen richtig zitieren und belegen: Eine Anleitung, Manuel Neuer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(Hrsg.), 3. Bd., 2. Aufl., 2019, </a:t>
            </a:r>
            <a:r>
              <a:rPr lang="en-GB" sz="1400" u="sng">
                <a:solidFill>
                  <a:schemeClr val="hlink"/>
                </a:solidFill>
                <a:latin typeface="Times New Roman"/>
                <a:ea typeface="Times New Roman"/>
                <a:cs typeface="Times New Roman"/>
                <a:sym typeface="Times New Roman"/>
                <a:hlinkClick r:id="rId4"/>
              </a:rPr>
              <a:t>https://www.scribbr.de/category/quellen-zitieren/</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(abgerufen am 20.10.2021).</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
        <p:nvSpPr>
          <p:cNvPr id="214" name="Google Shape;214;p46"/>
          <p:cNvSpPr txBox="1"/>
          <p:nvPr/>
        </p:nvSpPr>
        <p:spPr>
          <a:xfrm>
            <a:off x="5090475" y="790750"/>
            <a:ext cx="6108600" cy="7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215" name="Google Shape;215;p46"/>
          <p:cNvSpPr/>
          <p:nvPr/>
        </p:nvSpPr>
        <p:spPr>
          <a:xfrm>
            <a:off x="924625" y="1250925"/>
            <a:ext cx="7317600" cy="7875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Verfassende/r</a:t>
            </a:r>
            <a:r>
              <a:rPr lang="en-GB">
                <a:solidFill>
                  <a:srgbClr val="1B2B68"/>
                </a:solidFill>
                <a:latin typeface="Times New Roman"/>
                <a:ea typeface="Times New Roman"/>
                <a:cs typeface="Times New Roman"/>
                <a:sym typeface="Times New Roman"/>
              </a:rPr>
              <a:t>: Buchtitel</a:t>
            </a:r>
            <a:r>
              <a:rPr i="1" lang="en-GB">
                <a:solidFill>
                  <a:srgbClr val="1B2B68"/>
                </a:solidFill>
                <a:latin typeface="Times New Roman"/>
                <a:ea typeface="Times New Roman"/>
                <a:cs typeface="Times New Roman"/>
                <a:sym typeface="Times New Roman"/>
              </a:rPr>
              <a:t>,</a:t>
            </a:r>
            <a:r>
              <a:rPr lang="en-GB">
                <a:solidFill>
                  <a:srgbClr val="1B2B68"/>
                </a:solidFill>
                <a:latin typeface="Times New Roman"/>
                <a:ea typeface="Times New Roman"/>
                <a:cs typeface="Times New Roman"/>
                <a:sym typeface="Times New Roman"/>
              </a:rPr>
              <a:t> ggf. Herausgebende (Hrsg.), ggf. Band, ggf. Auflage, Jahr, DOI oder URL (abgerufen am TT.MM.JJJJ).</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Sammelband </a:t>
            </a:r>
            <a:r>
              <a:rPr lang="en-GB">
                <a:solidFill>
                  <a:srgbClr val="1B2B68"/>
                </a:solidFill>
              </a:rPr>
              <a:t>im Literaturverzeichnis</a:t>
            </a:r>
            <a:endParaRPr>
              <a:solidFill>
                <a:srgbClr val="1B2B68"/>
              </a:solidFill>
            </a:endParaRPr>
          </a:p>
          <a:p>
            <a:pPr indent="0" lvl="0" marL="0" rtl="0" algn="l">
              <a:spcBef>
                <a:spcPts val="0"/>
              </a:spcBef>
              <a:spcAft>
                <a:spcPts val="0"/>
              </a:spcAft>
              <a:buNone/>
            </a:pPr>
            <a:r>
              <a:t/>
            </a:r>
            <a:endParaRPr/>
          </a:p>
        </p:txBody>
      </p:sp>
      <p:sp>
        <p:nvSpPr>
          <p:cNvPr id="221" name="Google Shape;221;p47"/>
          <p:cNvSpPr txBox="1"/>
          <p:nvPr>
            <p:ph idx="1" type="body"/>
          </p:nvPr>
        </p:nvSpPr>
        <p:spPr>
          <a:xfrm>
            <a:off x="934075" y="1328650"/>
            <a:ext cx="7200000" cy="3240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Quellenangaben oder Literaturverzeichnis, in: Philipp Lahm (Hrsg.),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Quellen zitieren und belegen: Eine Anleitung, 2. Aufl., München, Deutschland: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Scribbr, 2019, S. 19–31.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222" name="Google Shape;222;p47"/>
          <p:cNvSpPr/>
          <p:nvPr/>
        </p:nvSpPr>
        <p:spPr>
          <a:xfrm>
            <a:off x="1052275" y="1328650"/>
            <a:ext cx="7114200" cy="789900"/>
          </a:xfrm>
          <a:prstGeom prst="roundRect">
            <a:avLst>
              <a:gd fmla="val 16667" name="adj"/>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7"/>
          <p:cNvSpPr txBox="1"/>
          <p:nvPr/>
        </p:nvSpPr>
        <p:spPr>
          <a:xfrm>
            <a:off x="1094350" y="1386775"/>
            <a:ext cx="6694200" cy="731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Verfassende/r:</a:t>
            </a:r>
            <a:r>
              <a:rPr lang="en-GB">
                <a:solidFill>
                  <a:srgbClr val="1B2B68"/>
                </a:solidFill>
                <a:latin typeface="Times New Roman"/>
                <a:ea typeface="Times New Roman"/>
                <a:cs typeface="Times New Roman"/>
                <a:sym typeface="Times New Roman"/>
              </a:rPr>
              <a:t> Titel des Kapitels, in: Herausgebende (Hrsg.), Titel des Sammelbands, ggf. Auflage, Ort: Verlag, Jahr, Seitenbereich.</a:t>
            </a:r>
            <a:endParaRPr>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Fachzeitschrift im Literaturverzeichnis</a:t>
            </a:r>
            <a:endParaRPr>
              <a:solidFill>
                <a:srgbClr val="1B2B68"/>
              </a:solidFill>
            </a:endParaRPr>
          </a:p>
          <a:p>
            <a:pPr indent="0" lvl="0" marL="0" rtl="0" algn="l">
              <a:spcBef>
                <a:spcPts val="0"/>
              </a:spcBef>
              <a:spcAft>
                <a:spcPts val="0"/>
              </a:spcAft>
              <a:buNone/>
            </a:pPr>
            <a:r>
              <a:t/>
            </a:r>
            <a:endParaRPr/>
          </a:p>
        </p:txBody>
      </p:sp>
      <p:sp>
        <p:nvSpPr>
          <p:cNvPr id="229" name="Google Shape;229;p48"/>
          <p:cNvSpPr txBox="1"/>
          <p:nvPr>
            <p:ph idx="1" type="body"/>
          </p:nvPr>
        </p:nvSpPr>
        <p:spPr>
          <a:xfrm>
            <a:off x="990900" y="1177250"/>
            <a:ext cx="7468200" cy="3406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Ein Fazit für deine Bachelorarbeit schreiben, in: ScribbrBlatt</a:t>
            </a:r>
            <a:r>
              <a:rPr i="1" lang="en-GB" sz="1400">
                <a:latin typeface="Times New Roman"/>
                <a:ea typeface="Times New Roman"/>
                <a:cs typeface="Times New Roman"/>
                <a:sym typeface="Times New Roman"/>
              </a:rPr>
              <a:t>, </a:t>
            </a:r>
            <a:r>
              <a:rPr lang="en-GB" sz="1400">
                <a:latin typeface="Times New Roman"/>
                <a:ea typeface="Times New Roman"/>
                <a:cs typeface="Times New Roman"/>
                <a:sym typeface="Times New Roman"/>
              </a:rPr>
              <a:t>Bd. 48,</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Nr. 3, 14.12.2019, S. 19–31.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r>
              <a:rPr lang="en-GB" sz="1400">
                <a:latin typeface="Times New Roman"/>
                <a:ea typeface="Times New Roman"/>
                <a:cs typeface="Times New Roman"/>
                <a:sym typeface="Times New Roman"/>
              </a:rPr>
              <a:t>Müller, Thomas: Ein Fazit für deine Bachelorarbeit schreiben, in: ScribbrBlatt</a:t>
            </a:r>
            <a:r>
              <a:rPr i="1" lang="en-GB" sz="1400">
                <a:latin typeface="Times New Roman"/>
                <a:ea typeface="Times New Roman"/>
                <a:cs typeface="Times New Roman"/>
                <a:sym typeface="Times New Roman"/>
              </a:rPr>
              <a:t>,</a:t>
            </a:r>
            <a:r>
              <a:rPr lang="en-GB" sz="1400">
                <a:latin typeface="Times New Roman"/>
                <a:ea typeface="Times New Roman"/>
                <a:cs typeface="Times New Roman"/>
                <a:sym typeface="Times New Roman"/>
              </a:rPr>
              <a:t> Jg. 48, Nr. 3,</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14.12.2019, </a:t>
            </a:r>
            <a:r>
              <a:rPr lang="en-GB" sz="1400" u="sng">
                <a:solidFill>
                  <a:schemeClr val="hlink"/>
                </a:solidFill>
                <a:latin typeface="Times New Roman"/>
                <a:ea typeface="Times New Roman"/>
                <a:cs typeface="Times New Roman"/>
                <a:sym typeface="Times New Roman"/>
                <a:hlinkClick r:id="rId3"/>
              </a:rPr>
              <a:t>https://doi.org./10.1007/s12268-019-z</a:t>
            </a:r>
            <a:r>
              <a:rPr lang="en-GB" sz="1400">
                <a:latin typeface="Times New Roman"/>
                <a:ea typeface="Times New Roman"/>
                <a:cs typeface="Times New Roman"/>
                <a:sym typeface="Times New Roman"/>
              </a:rPr>
              <a:t> (abgerufen am 20.10.2021), S. 19–31. </a:t>
            </a:r>
            <a:endParaRPr sz="950">
              <a:solidFill>
                <a:srgbClr val="0D405F"/>
              </a:solidFill>
              <a:highlight>
                <a:srgbClr val="FFFFFF"/>
              </a:highlight>
              <a:latin typeface="Arial"/>
              <a:ea typeface="Arial"/>
              <a:cs typeface="Arial"/>
              <a:sym typeface="Arial"/>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230" name="Google Shape;230;p48"/>
          <p:cNvSpPr/>
          <p:nvPr/>
        </p:nvSpPr>
        <p:spPr>
          <a:xfrm>
            <a:off x="990900" y="1177250"/>
            <a:ext cx="7396500" cy="4572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89999" lvl="0" marL="0" rtl="0" algn="l">
              <a:lnSpc>
                <a:spcPct val="150000"/>
              </a:lnSpc>
              <a:spcBef>
                <a:spcPts val="0"/>
              </a:spcBef>
              <a:spcAft>
                <a:spcPts val="0"/>
              </a:spcAft>
              <a:buNone/>
            </a:pPr>
            <a:r>
              <a:rPr lang="en-GB">
                <a:solidFill>
                  <a:srgbClr val="1B2B68"/>
                </a:solidFill>
                <a:latin typeface="Times New Roman"/>
                <a:ea typeface="Times New Roman"/>
                <a:cs typeface="Times New Roman"/>
                <a:sym typeface="Times New Roman"/>
              </a:rPr>
              <a:t>Verfassende/r:</a:t>
            </a:r>
            <a:r>
              <a:rPr lang="en-GB">
                <a:solidFill>
                  <a:srgbClr val="1B2B68"/>
                </a:solidFill>
                <a:latin typeface="Times New Roman"/>
                <a:ea typeface="Times New Roman"/>
                <a:cs typeface="Times New Roman"/>
                <a:sym typeface="Times New Roman"/>
              </a:rPr>
              <a:t> Artikel, in: Zeitschrift, Jahrgang., Nr., Jahr, ggf. DOI oder URL, Seitenbereich.</a:t>
            </a:r>
            <a:endParaRPr>
              <a:solidFill>
                <a:srgbClr val="1B2B68"/>
              </a:solidFill>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a:p>
        </p:txBody>
      </p:sp>
      <p:sp>
        <p:nvSpPr>
          <p:cNvPr id="231" name="Google Shape;231;p48"/>
          <p:cNvSpPr txBox="1"/>
          <p:nvPr/>
        </p:nvSpPr>
        <p:spPr>
          <a:xfrm>
            <a:off x="1030650" y="1347250"/>
            <a:ext cx="9600" cy="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Internetquellen </a:t>
            </a:r>
            <a:r>
              <a:rPr lang="en-GB">
                <a:solidFill>
                  <a:srgbClr val="1B2B68"/>
                </a:solidFill>
              </a:rPr>
              <a:t>im Literaturverzeichnis</a:t>
            </a:r>
            <a:endParaRPr>
              <a:solidFill>
                <a:srgbClr val="1B2B68"/>
              </a:solidFill>
            </a:endParaRPr>
          </a:p>
          <a:p>
            <a:pPr indent="0" lvl="0" marL="0" rtl="0" algn="l">
              <a:spcBef>
                <a:spcPts val="0"/>
              </a:spcBef>
              <a:spcAft>
                <a:spcPts val="0"/>
              </a:spcAft>
              <a:buNone/>
            </a:pPr>
            <a:r>
              <a:t/>
            </a:r>
            <a:endParaRPr/>
          </a:p>
        </p:txBody>
      </p:sp>
      <p:sp>
        <p:nvSpPr>
          <p:cNvPr id="237" name="Google Shape;237;p49"/>
          <p:cNvSpPr txBox="1"/>
          <p:nvPr>
            <p:ph idx="1" type="body"/>
          </p:nvPr>
        </p:nvSpPr>
        <p:spPr>
          <a:xfrm>
            <a:off x="990900" y="1328650"/>
            <a:ext cx="7143300" cy="3240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Ein Fazit für deine Bachelorarbeit schreiben, in: Scribbr, 20.11.2017,</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t>
            </a:r>
            <a:r>
              <a:rPr lang="en-GB" sz="1400" u="sng">
                <a:solidFill>
                  <a:schemeClr val="hlink"/>
                </a:solidFill>
                <a:latin typeface="Times New Roman"/>
                <a:ea typeface="Times New Roman"/>
                <a:cs typeface="Times New Roman"/>
                <a:sym typeface="Times New Roman"/>
                <a:hlinkClick r:id="rId3"/>
              </a:rPr>
              <a:t> https://scribbr.de/aufbau -und-gliederung/fazit-bachelorarbeit/</a:t>
            </a:r>
            <a:r>
              <a:rPr lang="en-GB" sz="1400">
                <a:latin typeface="Times New Roman"/>
                <a:ea typeface="Times New Roman"/>
                <a:cs typeface="Times New Roman"/>
                <a:sym typeface="Times New Roman"/>
              </a:rPr>
              <a:t> (abgerufen am</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20.03.2020).</a:t>
            </a:r>
            <a:endParaRPr b="1" sz="1400">
              <a:latin typeface="Times New Roman"/>
              <a:ea typeface="Times New Roman"/>
              <a:cs typeface="Times New Roman"/>
              <a:sym typeface="Times New Roman"/>
            </a:endParaRPr>
          </a:p>
          <a:p>
            <a:pPr indent="-89999" lvl="0" marL="0" rtl="0" algn="l">
              <a:lnSpc>
                <a:spcPct val="150000"/>
              </a:lnSpc>
              <a:spcBef>
                <a:spcPts val="1600"/>
              </a:spcBef>
              <a:spcAft>
                <a:spcPts val="0"/>
              </a:spcAft>
              <a:buNone/>
            </a:pPr>
            <a:r>
              <a:t/>
            </a:r>
            <a:endParaRPr sz="950">
              <a:solidFill>
                <a:srgbClr val="0D405F"/>
              </a:solidFill>
              <a:highlight>
                <a:srgbClr val="FFFFFF"/>
              </a:highlight>
              <a:latin typeface="Arial"/>
              <a:ea typeface="Arial"/>
              <a:cs typeface="Arial"/>
              <a:sym typeface="Arial"/>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238" name="Google Shape;238;p49"/>
          <p:cNvSpPr/>
          <p:nvPr/>
        </p:nvSpPr>
        <p:spPr>
          <a:xfrm>
            <a:off x="990900" y="1322150"/>
            <a:ext cx="7200000" cy="7542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Verfassende/r</a:t>
            </a:r>
            <a:r>
              <a:rPr lang="en-GB">
                <a:solidFill>
                  <a:srgbClr val="1B2B68"/>
                </a:solidFill>
                <a:latin typeface="Times New Roman"/>
                <a:ea typeface="Times New Roman"/>
                <a:cs typeface="Times New Roman"/>
                <a:sym typeface="Times New Roman"/>
              </a:rPr>
              <a:t> oder Institution: Titel, in: Name der Webseite, Erstelldatum, URL (abgerufen am TT.MM.JJJJ).</a:t>
            </a:r>
            <a:endParaRPr>
              <a:solidFill>
                <a:srgbClr val="1B2B68"/>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Zeitungsartikel</a:t>
            </a:r>
            <a:r>
              <a:rPr lang="en-GB">
                <a:solidFill>
                  <a:srgbClr val="1B2B68"/>
                </a:solidFill>
              </a:rPr>
              <a:t> </a:t>
            </a:r>
            <a:r>
              <a:rPr lang="en-GB">
                <a:solidFill>
                  <a:srgbClr val="1B2B68"/>
                </a:solidFill>
              </a:rPr>
              <a:t>im Literaturverzeichnis</a:t>
            </a:r>
            <a:endParaRPr>
              <a:solidFill>
                <a:srgbClr val="1B2B68"/>
              </a:solidFill>
            </a:endParaRPr>
          </a:p>
          <a:p>
            <a:pPr indent="0" lvl="0" marL="0" rtl="0" algn="l">
              <a:spcBef>
                <a:spcPts val="0"/>
              </a:spcBef>
              <a:spcAft>
                <a:spcPts val="0"/>
              </a:spcAft>
              <a:buNone/>
            </a:pPr>
            <a:r>
              <a:t/>
            </a:r>
            <a:endParaRPr/>
          </a:p>
        </p:txBody>
      </p:sp>
      <p:sp>
        <p:nvSpPr>
          <p:cNvPr id="244" name="Google Shape;244;p50"/>
          <p:cNvSpPr txBox="1"/>
          <p:nvPr>
            <p:ph idx="1" type="body"/>
          </p:nvPr>
        </p:nvSpPr>
        <p:spPr>
          <a:xfrm>
            <a:off x="990900" y="1218275"/>
            <a:ext cx="7418700" cy="3365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Neue Erkenntnisse zum Zitieren, in: </a:t>
            </a:r>
            <a:r>
              <a:rPr lang="en-GB" sz="1400">
                <a:latin typeface="Times New Roman"/>
                <a:ea typeface="Times New Roman"/>
                <a:cs typeface="Times New Roman"/>
                <a:sym typeface="Times New Roman"/>
              </a:rPr>
              <a:t>Die Welt</a:t>
            </a:r>
            <a:r>
              <a:rPr lang="en-GB" sz="1400">
                <a:latin typeface="Times New Roman"/>
                <a:ea typeface="Times New Roman"/>
                <a:cs typeface="Times New Roman"/>
                <a:sym typeface="Times New Roman"/>
              </a:rPr>
              <a:t>, 04.07.2019, S. 23.</a:t>
            </a:r>
            <a:endParaRPr sz="1400">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r>
              <a:rPr lang="en-GB" sz="1400">
                <a:latin typeface="Times New Roman"/>
                <a:ea typeface="Times New Roman"/>
                <a:cs typeface="Times New Roman"/>
                <a:sym typeface="Times New Roman"/>
              </a:rPr>
              <a:t>Müller, Thomas</a:t>
            </a:r>
            <a:r>
              <a:rPr lang="en-GB" sz="1400">
                <a:latin typeface="Times New Roman"/>
                <a:ea typeface="Times New Roman"/>
                <a:cs typeface="Times New Roman"/>
                <a:sym typeface="Times New Roman"/>
              </a:rPr>
              <a:t>: Neue Erkenntnisse zum Zitieren, in: Die Welt, 04.07.2019, S. 23,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t>
            </a:r>
            <a:r>
              <a:rPr lang="en-GB" sz="1400" u="sng">
                <a:solidFill>
                  <a:schemeClr val="hlink"/>
                </a:solidFill>
                <a:latin typeface="Times New Roman"/>
                <a:ea typeface="Times New Roman"/>
                <a:cs typeface="Times New Roman"/>
                <a:sym typeface="Times New Roman"/>
                <a:hlinkClick r:id="rId3"/>
              </a:rPr>
              <a:t>https://www.welt.de/2019/neue-erkenntnisse-zum-zitieren</a:t>
            </a:r>
            <a:r>
              <a:rPr lang="en-GB" sz="1400">
                <a:latin typeface="Times New Roman"/>
                <a:ea typeface="Times New Roman"/>
                <a:cs typeface="Times New Roman"/>
                <a:sym typeface="Times New Roman"/>
              </a:rPr>
              <a:t> (abgerufen am 20.10.2021).</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245" name="Google Shape;245;p50"/>
          <p:cNvSpPr/>
          <p:nvPr/>
        </p:nvSpPr>
        <p:spPr>
          <a:xfrm>
            <a:off x="990900" y="1218275"/>
            <a:ext cx="7162200" cy="4995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latin typeface="Times New Roman"/>
                <a:ea typeface="Times New Roman"/>
                <a:cs typeface="Times New Roman"/>
                <a:sym typeface="Times New Roman"/>
              </a:rPr>
              <a:t>Verfassende/r:</a:t>
            </a:r>
            <a:r>
              <a:rPr lang="en-GB">
                <a:solidFill>
                  <a:srgbClr val="1B2B68"/>
                </a:solidFill>
                <a:latin typeface="Times New Roman"/>
                <a:ea typeface="Times New Roman"/>
                <a:cs typeface="Times New Roman"/>
                <a:sym typeface="Times New Roman"/>
              </a:rPr>
              <a:t> Titel des Artikels, in: Zeitung, Erscheinungsdatum, Jahr, Seitenbereich, ggf. URL.</a:t>
            </a:r>
            <a:endParaRPr>
              <a:solidFill>
                <a:srgbClr val="1B2B68"/>
              </a:solidFill>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a:p>
        </p:txBody>
      </p:sp>
      <p:sp>
        <p:nvSpPr>
          <p:cNvPr id="246" name="Google Shape;246;p50"/>
          <p:cNvSpPr txBox="1"/>
          <p:nvPr/>
        </p:nvSpPr>
        <p:spPr>
          <a:xfrm>
            <a:off x="1030650" y="1347250"/>
            <a:ext cx="9600" cy="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Studienarbeit</a:t>
            </a:r>
            <a:r>
              <a:rPr lang="en-GB">
                <a:solidFill>
                  <a:srgbClr val="1B2B68"/>
                </a:solidFill>
              </a:rPr>
              <a:t> im Literaturverzeichnis</a:t>
            </a:r>
            <a:endParaRPr>
              <a:solidFill>
                <a:srgbClr val="1B2B68"/>
              </a:solidFill>
            </a:endParaRPr>
          </a:p>
          <a:p>
            <a:pPr indent="0" lvl="0" marL="0" rtl="0" algn="l">
              <a:spcBef>
                <a:spcPts val="0"/>
              </a:spcBef>
              <a:spcAft>
                <a:spcPts val="0"/>
              </a:spcAft>
              <a:buNone/>
            </a:pPr>
            <a:r>
              <a:t/>
            </a:r>
            <a:endParaRPr/>
          </a:p>
        </p:txBody>
      </p:sp>
      <p:sp>
        <p:nvSpPr>
          <p:cNvPr id="252" name="Google Shape;252;p51"/>
          <p:cNvSpPr txBox="1"/>
          <p:nvPr>
            <p:ph idx="1" type="body"/>
          </p:nvPr>
        </p:nvSpPr>
        <p:spPr>
          <a:xfrm>
            <a:off x="990900" y="1218275"/>
            <a:ext cx="7418700" cy="33651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266700" rtl="0" algn="l">
              <a:lnSpc>
                <a:spcPct val="150000"/>
              </a:lnSpc>
              <a:spcBef>
                <a:spcPts val="1600"/>
              </a:spcBef>
              <a:spcAft>
                <a:spcPts val="0"/>
              </a:spcAft>
              <a:buNone/>
            </a:pP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Eine Recherche zum Erfolg gegen Plagiat, Bachelorarbeit,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Betriebswirtschaftslehre, München: Ludwig-Maximilians-Universität, 2019.</a:t>
            </a:r>
            <a:endParaRPr sz="1400">
              <a:latin typeface="Times New Roman"/>
              <a:ea typeface="Times New Roman"/>
              <a:cs typeface="Times New Roman"/>
              <a:sym typeface="Times New Roman"/>
            </a:endParaRPr>
          </a:p>
          <a:p>
            <a:pPr indent="0" lvl="0" marL="266700" rtl="0" algn="l">
              <a:lnSpc>
                <a:spcPct val="150000"/>
              </a:lnSpc>
              <a:spcBef>
                <a:spcPts val="1600"/>
              </a:spcBef>
              <a:spcAft>
                <a:spcPts val="0"/>
              </a:spcAft>
              <a:buNone/>
            </a:pPr>
            <a:r>
              <a:rPr lang="en-GB" sz="1400">
                <a:latin typeface="Times New Roman"/>
                <a:ea typeface="Times New Roman"/>
                <a:cs typeface="Times New Roman"/>
                <a:sym typeface="Times New Roman"/>
              </a:rPr>
              <a:t>Müller, Thomas: Eine Recherche zum Erfolg gegen Plagiat, Bachelorarbeit,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Betriebswirtschaftslehre, München: Ludwig-Maximilians-Universität, 2019,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t>
            </a:r>
            <a:r>
              <a:rPr lang="en-GB" sz="1400" u="sng">
                <a:solidFill>
                  <a:schemeClr val="hlink"/>
                </a:solidFill>
                <a:latin typeface="Times New Roman"/>
                <a:ea typeface="Times New Roman"/>
                <a:cs typeface="Times New Roman"/>
                <a:sym typeface="Times New Roman"/>
                <a:hlinkClick r:id="rId3"/>
              </a:rPr>
              <a:t>https://www.beispiel-datenbank.de/dissertation</a:t>
            </a:r>
            <a:r>
              <a:rPr lang="en-GB" sz="1400">
                <a:solidFill>
                  <a:srgbClr val="1B2B68"/>
                </a:solidFill>
                <a:latin typeface="Times New Roman"/>
                <a:ea typeface="Times New Roman"/>
                <a:cs typeface="Times New Roman"/>
                <a:sym typeface="Times New Roman"/>
              </a:rPr>
              <a:t> (abgerufen am 20.10.20</a:t>
            </a:r>
            <a:r>
              <a:rPr lang="en-GB" sz="1400">
                <a:latin typeface="Times New Roman"/>
                <a:ea typeface="Times New Roman"/>
                <a:cs typeface="Times New Roman"/>
                <a:sym typeface="Times New Roman"/>
              </a:rPr>
              <a:t>21)</a:t>
            </a:r>
            <a:r>
              <a:rPr lang="en-GB" sz="1400">
                <a:solidFill>
                  <a:srgbClr val="1B2B68"/>
                </a:solidFill>
                <a:latin typeface="Times New Roman"/>
                <a:ea typeface="Times New Roman"/>
                <a:cs typeface="Times New Roman"/>
                <a:sym typeface="Times New Roman"/>
              </a:rPr>
              <a:t>.</a:t>
            </a:r>
            <a:endParaRPr sz="1400">
              <a:latin typeface="Times New Roman"/>
              <a:ea typeface="Times New Roman"/>
              <a:cs typeface="Times New Roman"/>
              <a:sym typeface="Times New Roman"/>
            </a:endParaRPr>
          </a:p>
          <a:p>
            <a:pPr indent="0" lvl="0" marL="266700" rtl="0" algn="l">
              <a:lnSpc>
                <a:spcPct val="150000"/>
              </a:lnSpc>
              <a:spcBef>
                <a:spcPts val="1600"/>
              </a:spcBef>
              <a:spcAft>
                <a:spcPts val="0"/>
              </a:spcAft>
              <a:buNone/>
            </a:pPr>
            <a:r>
              <a:rPr lang="en-GB" sz="1400">
                <a:latin typeface="Times New Roman"/>
                <a:ea typeface="Times New Roman"/>
                <a:cs typeface="Times New Roman"/>
                <a:sym typeface="Times New Roman"/>
              </a:rPr>
              <a:t>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253" name="Google Shape;253;p51"/>
          <p:cNvSpPr/>
          <p:nvPr/>
        </p:nvSpPr>
        <p:spPr>
          <a:xfrm>
            <a:off x="990900" y="1218275"/>
            <a:ext cx="7200000" cy="7635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latin typeface="Times New Roman"/>
                <a:ea typeface="Times New Roman"/>
                <a:cs typeface="Times New Roman"/>
                <a:sym typeface="Times New Roman"/>
              </a:rPr>
              <a:t>Verfassende/r</a:t>
            </a:r>
            <a:r>
              <a:rPr lang="en-GB">
                <a:solidFill>
                  <a:srgbClr val="1B2B68"/>
                </a:solidFill>
                <a:latin typeface="Times New Roman"/>
                <a:ea typeface="Times New Roman"/>
                <a:cs typeface="Times New Roman"/>
                <a:sym typeface="Times New Roman"/>
              </a:rPr>
              <a:t>: Titel der Arbeit, Form der Arbeit, Fach, Bildungseinrichtung, Ort: Universität, Jahr.</a:t>
            </a:r>
            <a:endParaRPr>
              <a:solidFill>
                <a:srgbClr val="1B2B68"/>
              </a:solidFill>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a:p>
        </p:txBody>
      </p:sp>
      <p:sp>
        <p:nvSpPr>
          <p:cNvPr id="254" name="Google Shape;254;p51"/>
          <p:cNvSpPr txBox="1"/>
          <p:nvPr/>
        </p:nvSpPr>
        <p:spPr>
          <a:xfrm>
            <a:off x="1030650" y="1347250"/>
            <a:ext cx="9600" cy="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5"/>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000"/>
              <a:t>Fußnoten</a:t>
            </a:r>
            <a:endParaRPr sz="4000"/>
          </a:p>
        </p:txBody>
      </p:sp>
      <p:sp>
        <p:nvSpPr>
          <p:cNvPr id="85" name="Google Shape;85;p25"/>
          <p:cNvSpPr txBox="1"/>
          <p:nvPr>
            <p:ph idx="1" type="subTitle"/>
          </p:nvPr>
        </p:nvSpPr>
        <p:spPr>
          <a:xfrm>
            <a:off x="972000" y="2834125"/>
            <a:ext cx="76827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Vollbelege und Kurzbelege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Film </a:t>
            </a:r>
            <a:r>
              <a:rPr lang="en-GB">
                <a:solidFill>
                  <a:srgbClr val="1B2B68"/>
                </a:solidFill>
              </a:rPr>
              <a:t>im Literaturverzeichnis</a:t>
            </a:r>
            <a:endParaRPr>
              <a:solidFill>
                <a:srgbClr val="1B2B68"/>
              </a:solidFill>
            </a:endParaRPr>
          </a:p>
          <a:p>
            <a:pPr indent="0" lvl="0" marL="0" rtl="0" algn="l">
              <a:spcBef>
                <a:spcPts val="0"/>
              </a:spcBef>
              <a:spcAft>
                <a:spcPts val="0"/>
              </a:spcAft>
              <a:buNone/>
            </a:pPr>
            <a:r>
              <a:t/>
            </a:r>
            <a:endParaRPr/>
          </a:p>
        </p:txBody>
      </p:sp>
      <p:sp>
        <p:nvSpPr>
          <p:cNvPr id="260" name="Google Shape;260;p52"/>
          <p:cNvSpPr txBox="1"/>
          <p:nvPr>
            <p:ph idx="1" type="body"/>
          </p:nvPr>
        </p:nvSpPr>
        <p:spPr>
          <a:xfrm>
            <a:off x="934075" y="1328650"/>
            <a:ext cx="7200000" cy="3240000"/>
          </a:xfrm>
          <a:prstGeom prst="rect">
            <a:avLst/>
          </a:prstGeom>
        </p:spPr>
        <p:txBody>
          <a:bodyPr anchorCtr="0" anchor="t" bIns="91425" lIns="91425" spcFirstLastPara="1" rIns="91425" wrap="square" tIns="91425">
            <a:noAutofit/>
          </a:bodyPr>
          <a:lstStyle/>
          <a:p>
            <a:pPr indent="0" lvl="0" marL="269999" rtl="0" algn="l">
              <a:lnSpc>
                <a:spcPct val="150000"/>
              </a:lnSpc>
              <a:spcBef>
                <a:spcPts val="0"/>
              </a:spcBef>
              <a:spcAft>
                <a:spcPts val="0"/>
              </a:spcAft>
              <a:buNone/>
            </a:pP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a:t>
            </a:r>
            <a:r>
              <a:rPr lang="en-GB" sz="1400">
                <a:latin typeface="Times New Roman"/>
                <a:ea typeface="Times New Roman"/>
                <a:cs typeface="Times New Roman"/>
                <a:sym typeface="Times New Roman"/>
              </a:rPr>
              <a:t>Die Scribbr Geschichte, München: Scribbr-Entertainment, 2019.</a:t>
            </a:r>
            <a:endParaRPr sz="1050">
              <a:solidFill>
                <a:srgbClr val="000000"/>
              </a:solidFill>
              <a:highlight>
                <a:srgbClr val="FFFFFF"/>
              </a:highlight>
              <a:latin typeface="Arial"/>
              <a:ea typeface="Arial"/>
              <a:cs typeface="Arial"/>
              <a:sym typeface="Arial"/>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261" name="Google Shape;261;p52"/>
          <p:cNvSpPr/>
          <p:nvPr/>
        </p:nvSpPr>
        <p:spPr>
          <a:xfrm>
            <a:off x="934075" y="1328650"/>
            <a:ext cx="7107300" cy="5169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Produzierende/r: Titel [Film], Produktionsort: Produktionsfirma, Jahr.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5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YouTube-Video</a:t>
            </a:r>
            <a:r>
              <a:rPr lang="en-GB">
                <a:solidFill>
                  <a:srgbClr val="1B2B68"/>
                </a:solidFill>
              </a:rPr>
              <a:t> im Literaturverzeichnis</a:t>
            </a:r>
            <a:endParaRPr>
              <a:solidFill>
                <a:srgbClr val="1B2B68"/>
              </a:solidFill>
            </a:endParaRPr>
          </a:p>
          <a:p>
            <a:pPr indent="0" lvl="0" marL="0" rtl="0" algn="l">
              <a:spcBef>
                <a:spcPts val="0"/>
              </a:spcBef>
              <a:spcAft>
                <a:spcPts val="0"/>
              </a:spcAft>
              <a:buNone/>
            </a:pPr>
            <a:r>
              <a:t/>
            </a:r>
            <a:endParaRPr/>
          </a:p>
        </p:txBody>
      </p:sp>
      <p:sp>
        <p:nvSpPr>
          <p:cNvPr id="267" name="Google Shape;267;p53"/>
          <p:cNvSpPr txBox="1"/>
          <p:nvPr>
            <p:ph idx="1" type="body"/>
          </p:nvPr>
        </p:nvSpPr>
        <p:spPr>
          <a:xfrm>
            <a:off x="934075" y="1328650"/>
            <a:ext cx="7200000" cy="3240000"/>
          </a:xfrm>
          <a:prstGeom prst="rect">
            <a:avLst/>
          </a:prstGeom>
        </p:spPr>
        <p:txBody>
          <a:bodyPr anchorCtr="0" anchor="t" bIns="91425" lIns="91425" spcFirstLastPara="1" rIns="91425" wrap="square" tIns="91425">
            <a:noAutofit/>
          </a:bodyPr>
          <a:lstStyle/>
          <a:p>
            <a:pPr indent="0" lvl="0" marL="269999" rtl="0" algn="l">
              <a:lnSpc>
                <a:spcPct val="150000"/>
              </a:lnSpc>
              <a:spcBef>
                <a:spcPts val="0"/>
              </a:spcBef>
              <a:spcAft>
                <a:spcPts val="0"/>
              </a:spcAft>
              <a:buNone/>
            </a:pP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Scribbr </a:t>
            </a:r>
            <a:r>
              <a:rPr lang="en-GB" sz="1400">
                <a:solidFill>
                  <a:srgbClr val="1B2B68"/>
                </a:solidFill>
                <a:latin typeface="Times New Roman"/>
                <a:ea typeface="Times New Roman"/>
                <a:cs typeface="Times New Roman"/>
                <a:sym typeface="Times New Roman"/>
              </a:rPr>
              <a:t>–</a:t>
            </a:r>
            <a:r>
              <a:rPr lang="en-GB" sz="1400">
                <a:solidFill>
                  <a:srgbClr val="0D405F"/>
                </a:solidFill>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Lektorat &amp; Korrekturlesen: Fußnoten in Word einfügen und formatieren – einfach </a:t>
            </a:r>
            <a:br>
              <a:rPr lang="en-GB" sz="1400">
                <a:solidFill>
                  <a:srgbClr val="1B2B68"/>
                </a:solidFill>
                <a:latin typeface="Times New Roman"/>
                <a:ea typeface="Times New Roman"/>
                <a:cs typeface="Times New Roman"/>
                <a:sym typeface="Times New Roman"/>
              </a:rPr>
            </a:br>
            <a:r>
              <a:rPr lang="en-GB" sz="1400">
                <a:solidFill>
                  <a:srgbClr val="1B2B68"/>
                </a:solidFill>
                <a:latin typeface="Times New Roman"/>
                <a:ea typeface="Times New Roman"/>
                <a:cs typeface="Times New Roman"/>
                <a:sym typeface="Times New Roman"/>
              </a:rPr>
              <a:t>               erklärt!, 13. Juni 2019,  </a:t>
            </a:r>
            <a:r>
              <a:rPr lang="en-GB" sz="1400" u="sng">
                <a:solidFill>
                  <a:schemeClr val="hlink"/>
                </a:solidFill>
                <a:latin typeface="Times New Roman"/>
                <a:ea typeface="Times New Roman"/>
                <a:cs typeface="Times New Roman"/>
                <a:sym typeface="Times New Roman"/>
                <a:hlinkClick r:id="rId3"/>
              </a:rPr>
              <a:t>https://www.youtube.com/watch?v=RgDHd_siX9g&amp;t=1s</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(abgerufen am 20.10.2021)</a:t>
            </a:r>
            <a:r>
              <a:rPr lang="en-GB" sz="1400">
                <a:solidFill>
                  <a:srgbClr val="1B2B68"/>
                </a:solidFill>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 </a:t>
            </a:r>
            <a:endParaRPr sz="1050">
              <a:solidFill>
                <a:srgbClr val="000000"/>
              </a:solidFill>
              <a:highlight>
                <a:srgbClr val="FFFFFF"/>
              </a:highlight>
              <a:latin typeface="Arial"/>
              <a:ea typeface="Arial"/>
              <a:cs typeface="Arial"/>
              <a:sym typeface="Arial"/>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268" name="Google Shape;268;p53"/>
          <p:cNvSpPr/>
          <p:nvPr/>
        </p:nvSpPr>
        <p:spPr>
          <a:xfrm>
            <a:off x="934075" y="1328650"/>
            <a:ext cx="7099800" cy="785700"/>
          </a:xfrm>
          <a:prstGeom prst="roundRect">
            <a:avLst>
              <a:gd fmla="val 16667" name="adj"/>
            </a:avLst>
          </a:prstGeom>
          <a:solidFill>
            <a:srgbClr val="EFEFEF"/>
          </a:solid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Erstellende Person/Kanalname</a:t>
            </a:r>
            <a:r>
              <a:rPr lang="en-GB">
                <a:solidFill>
                  <a:srgbClr val="1B2B68"/>
                </a:solidFill>
                <a:latin typeface="Times New Roman"/>
                <a:ea typeface="Times New Roman"/>
                <a:cs typeface="Times New Roman"/>
                <a:sym typeface="Times New Roman"/>
              </a:rPr>
              <a:t>: Titel des Videos, Veröffentlichungsdatum, URL (abgerufen am TT.MM.JJJJ.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89999" lvl="0" marL="0" rtl="0" algn="l">
              <a:spcBef>
                <a:spcPts val="0"/>
              </a:spcBef>
              <a:spcAft>
                <a:spcPts val="0"/>
              </a:spcAft>
              <a:buNone/>
            </a:pPr>
            <a:r>
              <a:rPr lang="en-GB">
                <a:solidFill>
                  <a:srgbClr val="1B2B68"/>
                </a:solidFill>
              </a:rPr>
              <a:t>Mehrere Verfassende </a:t>
            </a:r>
            <a:endParaRPr>
              <a:solidFill>
                <a:srgbClr val="1B2B68"/>
              </a:solidFill>
            </a:endParaRPr>
          </a:p>
        </p:txBody>
      </p:sp>
      <p:sp>
        <p:nvSpPr>
          <p:cNvPr id="274" name="Google Shape;274;p54"/>
          <p:cNvSpPr txBox="1"/>
          <p:nvPr>
            <p:ph idx="1" type="body"/>
          </p:nvPr>
        </p:nvSpPr>
        <p:spPr>
          <a:xfrm>
            <a:off x="934075" y="1293775"/>
            <a:ext cx="7610400" cy="3275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400">
                <a:solidFill>
                  <a:schemeClr val="dk2"/>
                </a:solidFill>
              </a:rPr>
              <a:t>Mehrere Verfassende werden im Literaturverzeichnis durch Schrägstriche voneinander getrennt. </a:t>
            </a:r>
            <a:endParaRPr sz="1400">
              <a:solidFill>
                <a:schemeClr val="dk2"/>
              </a:solidFill>
            </a:endParaRPr>
          </a:p>
          <a:p>
            <a:pPr indent="0" lvl="0" marL="0" rtl="0" algn="l">
              <a:lnSpc>
                <a:spcPct val="100000"/>
              </a:lnSpc>
              <a:spcBef>
                <a:spcPts val="0"/>
              </a:spcBef>
              <a:spcAft>
                <a:spcPts val="0"/>
              </a:spcAft>
              <a:buNone/>
            </a:pPr>
            <a:r>
              <a:t/>
            </a:r>
            <a:endParaRPr sz="1400">
              <a:solidFill>
                <a:schemeClr val="dk2"/>
              </a:solidFill>
            </a:endParaRPr>
          </a:p>
          <a:p>
            <a:pPr indent="0" lvl="0" marL="0" rtl="0" algn="l">
              <a:lnSpc>
                <a:spcPct val="100000"/>
              </a:lnSpc>
              <a:spcBef>
                <a:spcPts val="0"/>
              </a:spcBef>
              <a:spcAft>
                <a:spcPts val="0"/>
              </a:spcAft>
              <a:buNone/>
            </a:pPr>
            <a:r>
              <a:t/>
            </a:r>
            <a:endParaRPr sz="1400">
              <a:solidFill>
                <a:schemeClr val="dk2"/>
              </a:solidFill>
            </a:endParaRPr>
          </a:p>
          <a:p>
            <a:pPr indent="0" lvl="0" marL="0" rtl="0" algn="l">
              <a:lnSpc>
                <a:spcPct val="100000"/>
              </a:lnSpc>
              <a:spcBef>
                <a:spcPts val="0"/>
              </a:spcBef>
              <a:spcAft>
                <a:spcPts val="0"/>
              </a:spcAft>
              <a:buNone/>
            </a:pPr>
            <a:r>
              <a:t/>
            </a:r>
            <a:endParaRPr sz="1400">
              <a:solidFill>
                <a:schemeClr val="dk2"/>
              </a:solidFill>
            </a:endParaRPr>
          </a:p>
          <a:p>
            <a:pPr indent="0" lvl="0" marL="0" rtl="0" algn="l">
              <a:lnSpc>
                <a:spcPct val="150000"/>
              </a:lnSpc>
              <a:spcBef>
                <a:spcPts val="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rPr lang="en-GB" sz="1400"/>
              <a:t>Je nach Universität und gewählter Fußnoten-Schreibweise auch:</a:t>
            </a:r>
            <a:endParaRPr b="1" sz="1400">
              <a:highlight>
                <a:schemeClr val="lt1"/>
              </a:highlight>
            </a:endParaRPr>
          </a:p>
          <a:p>
            <a:pPr indent="0" lvl="0" marL="0" rtl="0" algn="l">
              <a:lnSpc>
                <a:spcPct val="150000"/>
              </a:lnSpc>
              <a:spcBef>
                <a:spcPts val="1600"/>
              </a:spcBef>
              <a:spcAft>
                <a:spcPts val="0"/>
              </a:spcAft>
              <a:buNone/>
            </a:pPr>
            <a:r>
              <a:rPr lang="en-GB" sz="1400">
                <a:solidFill>
                  <a:srgbClr val="1B2B68"/>
                </a:solidFill>
                <a:latin typeface="Times New Roman"/>
                <a:ea typeface="Times New Roman"/>
                <a:cs typeface="Times New Roman"/>
                <a:sym typeface="Times New Roman"/>
              </a:rPr>
              <a:t>Müller, Thomas </a:t>
            </a:r>
            <a:r>
              <a:rPr lang="en-GB" sz="1400">
                <a:solidFill>
                  <a:srgbClr val="1B2B68"/>
                </a:solidFill>
                <a:highlight>
                  <a:srgbClr val="FFF2CC"/>
                </a:highlight>
                <a:latin typeface="Times New Roman"/>
                <a:ea typeface="Times New Roman"/>
                <a:cs typeface="Times New Roman"/>
                <a:sym typeface="Times New Roman"/>
              </a:rPr>
              <a:t>und</a:t>
            </a:r>
            <a:r>
              <a:rPr lang="en-GB" sz="1400">
                <a:solidFill>
                  <a:srgbClr val="1B2B68"/>
                </a:solidFill>
                <a:latin typeface="Times New Roman"/>
                <a:ea typeface="Times New Roman"/>
                <a:cs typeface="Times New Roman"/>
                <a:sym typeface="Times New Roman"/>
              </a:rPr>
              <a:t> Manuel Neuer: Titel, … </a:t>
            </a:r>
            <a:br>
              <a:rPr lang="en-GB" sz="1400">
                <a:solidFill>
                  <a:srgbClr val="1B2B68"/>
                </a:solidFill>
                <a:latin typeface="Times New Roman"/>
                <a:ea typeface="Times New Roman"/>
                <a:cs typeface="Times New Roman"/>
                <a:sym typeface="Times New Roman"/>
              </a:rPr>
            </a:br>
            <a:r>
              <a:rPr lang="en-GB" sz="1400">
                <a:solidFill>
                  <a:srgbClr val="1B2B68"/>
                </a:solidFill>
                <a:latin typeface="Times New Roman"/>
                <a:ea typeface="Times New Roman"/>
                <a:cs typeface="Times New Roman"/>
                <a:sym typeface="Times New Roman"/>
              </a:rPr>
              <a:t>Müller, Thomas</a:t>
            </a:r>
            <a:r>
              <a:rPr lang="en-GB" sz="1400">
                <a:solidFill>
                  <a:srgbClr val="1B2B68"/>
                </a:solidFill>
                <a:highlight>
                  <a:srgbClr val="FFF2CC"/>
                </a:highlight>
                <a:latin typeface="Times New Roman"/>
                <a:ea typeface="Times New Roman"/>
                <a:cs typeface="Times New Roman"/>
                <a:sym typeface="Times New Roman"/>
              </a:rPr>
              <a:t>,</a:t>
            </a:r>
            <a:r>
              <a:rPr lang="en-GB" sz="1400">
                <a:solidFill>
                  <a:srgbClr val="1B2B68"/>
                </a:solidFill>
                <a:latin typeface="Times New Roman"/>
                <a:ea typeface="Times New Roman"/>
                <a:cs typeface="Times New Roman"/>
                <a:sym typeface="Times New Roman"/>
              </a:rPr>
              <a:t> Manuel Neuer </a:t>
            </a:r>
            <a:r>
              <a:rPr lang="en-GB" sz="1400">
                <a:solidFill>
                  <a:srgbClr val="1B2B68"/>
                </a:solidFill>
                <a:highlight>
                  <a:srgbClr val="FFF2CC"/>
                </a:highlight>
                <a:latin typeface="Times New Roman"/>
                <a:ea typeface="Times New Roman"/>
                <a:cs typeface="Times New Roman"/>
                <a:sym typeface="Times New Roman"/>
              </a:rPr>
              <a:t>&amp;</a:t>
            </a:r>
            <a:r>
              <a:rPr lang="en-GB" sz="1400">
                <a:solidFill>
                  <a:srgbClr val="1B2B68"/>
                </a:solidFill>
                <a:latin typeface="Times New Roman"/>
                <a:ea typeface="Times New Roman"/>
                <a:cs typeface="Times New Roman"/>
                <a:sym typeface="Times New Roman"/>
              </a:rPr>
              <a:t> Arjen Robben: Titel, … </a:t>
            </a:r>
            <a:br>
              <a:rPr lang="en-GB" sz="1400">
                <a:solidFill>
                  <a:srgbClr val="1B2B68"/>
                </a:solidFill>
                <a:latin typeface="Times New Roman"/>
                <a:ea typeface="Times New Roman"/>
                <a:cs typeface="Times New Roman"/>
                <a:sym typeface="Times New Roman"/>
              </a:rPr>
            </a:br>
            <a:r>
              <a:rPr lang="en-GB" sz="1400">
                <a:solidFill>
                  <a:srgbClr val="1B2B68"/>
                </a:solidFill>
                <a:latin typeface="Times New Roman"/>
                <a:ea typeface="Times New Roman"/>
                <a:cs typeface="Times New Roman"/>
                <a:sym typeface="Times New Roman"/>
              </a:rPr>
              <a:t>Müller, Thomas</a:t>
            </a:r>
            <a:r>
              <a:rPr lang="en-GB" sz="1400">
                <a:solidFill>
                  <a:srgbClr val="1B2B68"/>
                </a:solidFill>
                <a:highlight>
                  <a:srgbClr val="FFF2CC"/>
                </a:highlight>
                <a:latin typeface="Times New Roman"/>
                <a:ea typeface="Times New Roman"/>
                <a:cs typeface="Times New Roman"/>
                <a:sym typeface="Times New Roman"/>
              </a:rPr>
              <a:t>,</a:t>
            </a:r>
            <a:r>
              <a:rPr lang="en-GB" sz="1400">
                <a:solidFill>
                  <a:srgbClr val="1B2B68"/>
                </a:solidFill>
                <a:latin typeface="Times New Roman"/>
                <a:ea typeface="Times New Roman"/>
                <a:cs typeface="Times New Roman"/>
                <a:sym typeface="Times New Roman"/>
              </a:rPr>
              <a:t> Manuel Neuer </a:t>
            </a:r>
            <a:r>
              <a:rPr lang="en-GB" sz="1400">
                <a:solidFill>
                  <a:srgbClr val="1B2B68"/>
                </a:solidFill>
                <a:highlight>
                  <a:srgbClr val="FFF2CC"/>
                </a:highlight>
                <a:latin typeface="Times New Roman"/>
                <a:ea typeface="Times New Roman"/>
                <a:cs typeface="Times New Roman"/>
                <a:sym typeface="Times New Roman"/>
              </a:rPr>
              <a:t>und</a:t>
            </a:r>
            <a:r>
              <a:rPr lang="en-GB" sz="1400">
                <a:solidFill>
                  <a:srgbClr val="1B2B68"/>
                </a:solidFill>
                <a:latin typeface="Times New Roman"/>
                <a:ea typeface="Times New Roman"/>
                <a:cs typeface="Times New Roman"/>
                <a:sym typeface="Times New Roman"/>
              </a:rPr>
              <a:t> Arjen Robben: Titel, … </a:t>
            </a:r>
            <a:endParaRPr sz="1400"/>
          </a:p>
          <a:p>
            <a:pPr indent="0" lvl="0" marL="0" rtl="0" algn="l">
              <a:spcBef>
                <a:spcPts val="1600"/>
              </a:spcBef>
              <a:spcAft>
                <a:spcPts val="0"/>
              </a:spcAft>
              <a:buClr>
                <a:srgbClr val="0D405F"/>
              </a:buClr>
              <a:buSzPts val="950"/>
              <a:buFont typeface="Arial"/>
              <a:buNone/>
            </a:pPr>
            <a:r>
              <a:t/>
            </a:r>
            <a:endParaRPr sz="1400">
              <a:solidFill>
                <a:srgbClr val="0D405F"/>
              </a:solidFill>
              <a:latin typeface="Times New Roman"/>
              <a:ea typeface="Times New Roman"/>
              <a:cs typeface="Times New Roman"/>
              <a:sym typeface="Times New Roman"/>
            </a:endParaRPr>
          </a:p>
          <a:p>
            <a:pPr indent="0" lvl="0" marL="0" rtl="0" algn="l">
              <a:lnSpc>
                <a:spcPct val="150000"/>
              </a:lnSpc>
              <a:spcBef>
                <a:spcPts val="900"/>
              </a:spcBef>
              <a:spcAft>
                <a:spcPts val="0"/>
              </a:spcAft>
              <a:buNone/>
            </a:pPr>
            <a:r>
              <a:t/>
            </a:r>
            <a:endParaRPr i="1" sz="1400"/>
          </a:p>
          <a:p>
            <a:pPr indent="0" lvl="0" marL="0" rtl="0" algn="l">
              <a:lnSpc>
                <a:spcPct val="150000"/>
              </a:lnSpc>
              <a:spcBef>
                <a:spcPts val="900"/>
              </a:spcBef>
              <a:spcAft>
                <a:spcPts val="0"/>
              </a:spcAft>
              <a:buNone/>
            </a:pPr>
            <a:r>
              <a:t/>
            </a:r>
            <a:endParaRPr sz="1400"/>
          </a:p>
          <a:p>
            <a:pPr indent="0" lvl="0" marL="0" rtl="0" algn="l">
              <a:lnSpc>
                <a:spcPct val="150000"/>
              </a:lnSpc>
              <a:spcBef>
                <a:spcPts val="1600"/>
              </a:spcBef>
              <a:spcAft>
                <a:spcPts val="0"/>
              </a:spcAft>
              <a:buNone/>
            </a:pPr>
            <a:br>
              <a:rPr lang="en-GB" sz="1200">
                <a:latin typeface="Times New Roman"/>
                <a:ea typeface="Times New Roman"/>
                <a:cs typeface="Times New Roman"/>
                <a:sym typeface="Times New Roman"/>
              </a:rPr>
            </a:br>
            <a:endParaRPr sz="1400">
              <a:solidFill>
                <a:schemeClr val="dk1"/>
              </a:solidFill>
            </a:endParaRPr>
          </a:p>
          <a:p>
            <a:pPr indent="0" lvl="0" marL="0" rtl="0" algn="l">
              <a:lnSpc>
                <a:spcPct val="150000"/>
              </a:lnSpc>
              <a:spcBef>
                <a:spcPts val="1600"/>
              </a:spcBef>
              <a:spcAft>
                <a:spcPts val="1600"/>
              </a:spcAft>
              <a:buNone/>
            </a:pPr>
            <a:r>
              <a:t/>
            </a:r>
            <a:endParaRPr/>
          </a:p>
        </p:txBody>
      </p:sp>
      <p:sp>
        <p:nvSpPr>
          <p:cNvPr id="275" name="Google Shape;275;p54"/>
          <p:cNvSpPr txBox="1"/>
          <p:nvPr/>
        </p:nvSpPr>
        <p:spPr>
          <a:xfrm>
            <a:off x="1251025" y="1962150"/>
            <a:ext cx="6611400" cy="572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Müller, Thomas</a:t>
            </a:r>
            <a:r>
              <a:rPr lang="en-GB">
                <a:solidFill>
                  <a:srgbClr val="1B2B68"/>
                </a:solidFill>
                <a:highlight>
                  <a:srgbClr val="D9EAD3"/>
                </a:highlight>
                <a:latin typeface="Times New Roman"/>
                <a:ea typeface="Times New Roman"/>
                <a:cs typeface="Times New Roman"/>
                <a:sym typeface="Times New Roman"/>
              </a:rPr>
              <a:t>/</a:t>
            </a:r>
            <a:r>
              <a:rPr lang="en-GB">
                <a:solidFill>
                  <a:srgbClr val="1B2B68"/>
                </a:solidFill>
                <a:latin typeface="Times New Roman"/>
                <a:ea typeface="Times New Roman"/>
                <a:cs typeface="Times New Roman"/>
                <a:sym typeface="Times New Roman"/>
              </a:rPr>
              <a:t>Manuel Neuer</a:t>
            </a:r>
            <a:r>
              <a:rPr lang="en-GB">
                <a:solidFill>
                  <a:srgbClr val="1B2B68"/>
                </a:solidFill>
                <a:highlight>
                  <a:srgbClr val="D9EAD3"/>
                </a:highlight>
                <a:latin typeface="Times New Roman"/>
                <a:ea typeface="Times New Roman"/>
                <a:cs typeface="Times New Roman"/>
                <a:sym typeface="Times New Roman"/>
              </a:rPr>
              <a:t>/</a:t>
            </a:r>
            <a:r>
              <a:rPr lang="en-GB">
                <a:solidFill>
                  <a:srgbClr val="1B2B68"/>
                </a:solidFill>
                <a:latin typeface="Times New Roman"/>
                <a:ea typeface="Times New Roman"/>
                <a:cs typeface="Times New Roman"/>
                <a:sym typeface="Times New Roman"/>
              </a:rPr>
              <a:t>Arjen Robben: Titel, … </a:t>
            </a:r>
            <a:endParaRPr>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Warum muss man zitieren?</a:t>
            </a:r>
            <a:endParaRPr>
              <a:solidFill>
                <a:srgbClr val="1B2B68"/>
              </a:solidFill>
            </a:endParaRPr>
          </a:p>
          <a:p>
            <a:pPr indent="-85725" lvl="0" marL="0" rtl="0" algn="l">
              <a:spcBef>
                <a:spcPts val="0"/>
              </a:spcBef>
              <a:spcAft>
                <a:spcPts val="0"/>
              </a:spcAft>
              <a:buNone/>
            </a:pPr>
            <a:r>
              <a:t/>
            </a:r>
            <a:endParaRPr/>
          </a:p>
        </p:txBody>
      </p:sp>
      <p:sp>
        <p:nvSpPr>
          <p:cNvPr id="281" name="Google Shape;281;p55"/>
          <p:cNvSpPr txBox="1"/>
          <p:nvPr/>
        </p:nvSpPr>
        <p:spPr>
          <a:xfrm>
            <a:off x="963950" y="1343350"/>
            <a:ext cx="7152300" cy="3164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1B2B68"/>
              </a:buClr>
              <a:buSzPts val="1400"/>
              <a:buFont typeface="Open Sans"/>
              <a:buChar char="●"/>
            </a:pPr>
            <a:r>
              <a:rPr lang="en-GB">
                <a:solidFill>
                  <a:srgbClr val="1B2B68"/>
                </a:solidFill>
                <a:latin typeface="Open Sans"/>
                <a:ea typeface="Open Sans"/>
                <a:cs typeface="Open Sans"/>
                <a:sym typeface="Open Sans"/>
              </a:rPr>
              <a:t>Richtiges Zitieren gilt als Voraussetzung für wissenschaftliche Arbeiten.</a:t>
            </a:r>
            <a:br>
              <a:rPr lang="en-GB">
                <a:solidFill>
                  <a:srgbClr val="1B2B68"/>
                </a:solidFill>
                <a:latin typeface="Open Sans"/>
                <a:ea typeface="Open Sans"/>
                <a:cs typeface="Open Sans"/>
                <a:sym typeface="Open Sans"/>
              </a:rPr>
            </a:br>
            <a:endParaRPr>
              <a:solidFill>
                <a:srgbClr val="1B2B68"/>
              </a:solidFill>
              <a:latin typeface="Open Sans"/>
              <a:ea typeface="Open Sans"/>
              <a:cs typeface="Open Sans"/>
              <a:sym typeface="Open Sans"/>
            </a:endParaRPr>
          </a:p>
          <a:p>
            <a:pPr indent="-317500" lvl="0" marL="457200" rtl="0" algn="l">
              <a:lnSpc>
                <a:spcPct val="115000"/>
              </a:lnSpc>
              <a:spcBef>
                <a:spcPts val="0"/>
              </a:spcBef>
              <a:spcAft>
                <a:spcPts val="0"/>
              </a:spcAft>
              <a:buClr>
                <a:srgbClr val="1B2B68"/>
              </a:buClr>
              <a:buSzPts val="1400"/>
              <a:buFont typeface="Open Sans"/>
              <a:buChar char="●"/>
            </a:pPr>
            <a:r>
              <a:rPr lang="en-GB">
                <a:solidFill>
                  <a:srgbClr val="1B2B68"/>
                </a:solidFill>
                <a:latin typeface="Open Sans"/>
                <a:ea typeface="Open Sans"/>
                <a:cs typeface="Open Sans"/>
                <a:sym typeface="Open Sans"/>
              </a:rPr>
              <a:t>Korrekte Quellenangaben bestehen aus einem </a:t>
            </a:r>
            <a:r>
              <a:rPr b="1" lang="en-GB">
                <a:solidFill>
                  <a:srgbClr val="1B2B68"/>
                </a:solidFill>
                <a:latin typeface="Open Sans"/>
                <a:ea typeface="Open Sans"/>
                <a:cs typeface="Open Sans"/>
                <a:sym typeface="Open Sans"/>
              </a:rPr>
              <a:t>Verweis im Text</a:t>
            </a:r>
            <a:r>
              <a:rPr lang="en-GB">
                <a:solidFill>
                  <a:srgbClr val="1B2B68"/>
                </a:solidFill>
                <a:latin typeface="Open Sans"/>
                <a:ea typeface="Open Sans"/>
                <a:cs typeface="Open Sans"/>
                <a:sym typeface="Open Sans"/>
              </a:rPr>
              <a:t> und einem </a:t>
            </a:r>
            <a:r>
              <a:rPr b="1" lang="en-GB">
                <a:solidFill>
                  <a:srgbClr val="1B2B68"/>
                </a:solidFill>
                <a:latin typeface="Open Sans"/>
                <a:ea typeface="Open Sans"/>
                <a:cs typeface="Open Sans"/>
                <a:sym typeface="Open Sans"/>
              </a:rPr>
              <a:t>Eintrag im Literaturverzeichnis.</a:t>
            </a:r>
            <a:r>
              <a:rPr lang="en-GB">
                <a:solidFill>
                  <a:srgbClr val="1B2B68"/>
                </a:solidFill>
                <a:latin typeface="Open Sans"/>
                <a:ea typeface="Open Sans"/>
                <a:cs typeface="Open Sans"/>
                <a:sym typeface="Open Sans"/>
              </a:rPr>
              <a:t> </a:t>
            </a:r>
            <a:br>
              <a:rPr lang="en-GB">
                <a:solidFill>
                  <a:srgbClr val="1B2B68"/>
                </a:solidFill>
                <a:latin typeface="Open Sans"/>
                <a:ea typeface="Open Sans"/>
                <a:cs typeface="Open Sans"/>
                <a:sym typeface="Open Sans"/>
              </a:rPr>
            </a:br>
            <a:endParaRPr>
              <a:solidFill>
                <a:srgbClr val="1B2B68"/>
              </a:solidFill>
              <a:latin typeface="Open Sans"/>
              <a:ea typeface="Open Sans"/>
              <a:cs typeface="Open Sans"/>
              <a:sym typeface="Open Sans"/>
            </a:endParaRPr>
          </a:p>
          <a:p>
            <a:pPr indent="-366100" lvl="0" marL="457200" rtl="0" algn="l">
              <a:lnSpc>
                <a:spcPct val="115000"/>
              </a:lnSpc>
              <a:spcBef>
                <a:spcPts val="0"/>
              </a:spcBef>
              <a:spcAft>
                <a:spcPts val="0"/>
              </a:spcAft>
              <a:buClr>
                <a:srgbClr val="1B2B68"/>
              </a:buClr>
              <a:buSzPts val="1400"/>
              <a:buFont typeface="Open Sans"/>
              <a:buChar char="●"/>
            </a:pPr>
            <a:r>
              <a:rPr lang="en-GB">
                <a:solidFill>
                  <a:srgbClr val="1B2B68"/>
                </a:solidFill>
                <a:latin typeface="Open Sans"/>
                <a:ea typeface="Open Sans"/>
                <a:cs typeface="Open Sans"/>
                <a:sym typeface="Open Sans"/>
              </a:rPr>
              <a:t>Fehlende oder unvollständige Quellenangaben gelten als </a:t>
            </a:r>
            <a:r>
              <a:rPr b="1" lang="en-GB">
                <a:solidFill>
                  <a:srgbClr val="1B2B68"/>
                </a:solidFill>
                <a:latin typeface="Open Sans"/>
                <a:ea typeface="Open Sans"/>
                <a:cs typeface="Open Sans"/>
                <a:sym typeface="Open Sans"/>
              </a:rPr>
              <a:t>Plagiat.</a:t>
            </a:r>
            <a:endParaRPr>
              <a:solidFill>
                <a:srgbClr val="0D405F"/>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6"/>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Empfohlene Ressourcen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89999" lvl="0" marL="0" rtl="0" algn="l">
              <a:spcBef>
                <a:spcPts val="0"/>
              </a:spcBef>
              <a:spcAft>
                <a:spcPts val="0"/>
              </a:spcAft>
              <a:buNone/>
            </a:pPr>
            <a:r>
              <a:rPr lang="en-GB">
                <a:solidFill>
                  <a:srgbClr val="1B2B68"/>
                </a:solidFill>
              </a:rPr>
              <a:t>Ressourcen von Scribbr</a:t>
            </a:r>
            <a:endParaRPr>
              <a:solidFill>
                <a:srgbClr val="1B2B68"/>
              </a:solidFill>
            </a:endParaRPr>
          </a:p>
        </p:txBody>
      </p:sp>
      <p:sp>
        <p:nvSpPr>
          <p:cNvPr id="292" name="Google Shape;292;p57"/>
          <p:cNvSpPr txBox="1"/>
          <p:nvPr>
            <p:ph idx="1" type="body"/>
          </p:nvPr>
        </p:nvSpPr>
        <p:spPr>
          <a:xfrm>
            <a:off x="934075" y="1333275"/>
            <a:ext cx="7387200" cy="3150600"/>
          </a:xfrm>
          <a:prstGeom prst="rect">
            <a:avLst/>
          </a:prstGeom>
        </p:spPr>
        <p:txBody>
          <a:bodyPr anchorCtr="0" anchor="t" bIns="91425" lIns="91425" spcFirstLastPara="1" rIns="91425" wrap="square" tIns="91425">
            <a:noAutofit/>
          </a:bodyPr>
          <a:lstStyle/>
          <a:p>
            <a:pPr indent="-391500" lvl="0" marL="457200" rtl="0" algn="l">
              <a:lnSpc>
                <a:spcPct val="150000"/>
              </a:lnSpc>
              <a:spcBef>
                <a:spcPts val="0"/>
              </a:spcBef>
              <a:spcAft>
                <a:spcPts val="0"/>
              </a:spcAft>
              <a:buSzPts val="1800"/>
              <a:buChar char="●"/>
            </a:pPr>
            <a:r>
              <a:rPr lang="en-GB" sz="1700" u="sng">
                <a:solidFill>
                  <a:schemeClr val="hlink"/>
                </a:solidFill>
                <a:hlinkClick r:id="rId3"/>
              </a:rPr>
              <a:t>Alles über </a:t>
            </a:r>
            <a:r>
              <a:rPr lang="en-GB" u="sng">
                <a:solidFill>
                  <a:schemeClr val="hlink"/>
                </a:solidFill>
                <a:hlinkClick r:id="rId4"/>
              </a:rPr>
              <a:t>die Deutsche Zitierweise</a:t>
            </a:r>
            <a:endParaRPr/>
          </a:p>
          <a:p>
            <a:pPr indent="-385150" lvl="0" marL="457200" rtl="0" algn="l">
              <a:lnSpc>
                <a:spcPct val="150000"/>
              </a:lnSpc>
              <a:spcBef>
                <a:spcPts val="0"/>
              </a:spcBef>
              <a:spcAft>
                <a:spcPts val="0"/>
              </a:spcAft>
              <a:buSzPts val="1700"/>
              <a:buChar char="●"/>
            </a:pPr>
            <a:r>
              <a:rPr lang="en-GB" sz="1700" u="sng">
                <a:solidFill>
                  <a:schemeClr val="hlink"/>
                </a:solidFill>
                <a:hlinkClick r:id="rId5"/>
              </a:rPr>
              <a:t>Kostenloser Fußnoten-Generato</a:t>
            </a:r>
            <a:r>
              <a:rPr lang="en-GB" sz="1700" u="sng">
                <a:solidFill>
                  <a:schemeClr val="hlink"/>
                </a:solidFill>
                <a:hlinkClick r:id="rId6"/>
              </a:rPr>
              <a:t>r</a:t>
            </a:r>
            <a:endParaRPr sz="1700"/>
          </a:p>
          <a:p>
            <a:pPr indent="-385150" lvl="0" marL="457200" rtl="0" algn="l">
              <a:lnSpc>
                <a:spcPct val="150000"/>
              </a:lnSpc>
              <a:spcBef>
                <a:spcPts val="0"/>
              </a:spcBef>
              <a:spcAft>
                <a:spcPts val="0"/>
              </a:spcAft>
              <a:buSzPts val="1700"/>
              <a:buChar char="●"/>
            </a:pPr>
            <a:r>
              <a:rPr lang="en-GB" sz="1700" u="sng">
                <a:solidFill>
                  <a:schemeClr val="hlink"/>
                </a:solidFill>
                <a:hlinkClick r:id="rId7"/>
              </a:rPr>
              <a:t>Wissensdatenban</a:t>
            </a:r>
            <a:r>
              <a:rPr lang="en-GB" sz="1700" u="sng">
                <a:solidFill>
                  <a:schemeClr val="hlink"/>
                </a:solidFill>
                <a:hlinkClick r:id="rId8"/>
              </a:rPr>
              <a:t>k</a:t>
            </a:r>
            <a:r>
              <a:rPr lang="en-GB" sz="1700"/>
              <a:t> (300+ Artikel)</a:t>
            </a:r>
            <a:endParaRPr sz="1700"/>
          </a:p>
          <a:p>
            <a:pPr indent="-385150" lvl="0" marL="457200" rtl="0" algn="l">
              <a:lnSpc>
                <a:spcPct val="150000"/>
              </a:lnSpc>
              <a:spcBef>
                <a:spcPts val="0"/>
              </a:spcBef>
              <a:spcAft>
                <a:spcPts val="0"/>
              </a:spcAft>
              <a:buSzPts val="1700"/>
              <a:buChar char="●"/>
            </a:pPr>
            <a:r>
              <a:rPr lang="en-GB" sz="1700" u="sng">
                <a:solidFill>
                  <a:schemeClr val="hlink"/>
                </a:solidFill>
                <a:hlinkClick r:id="rId9"/>
              </a:rPr>
              <a:t>Alles über richtiges Zitieren</a:t>
            </a:r>
            <a:endParaRPr sz="1700"/>
          </a:p>
          <a:p>
            <a:pPr indent="0" lvl="0" marL="0" rtl="0" algn="l">
              <a:lnSpc>
                <a:spcPct val="150000"/>
              </a:lnSpc>
              <a:spcBef>
                <a:spcPts val="1600"/>
              </a:spcBef>
              <a:spcAft>
                <a:spcPts val="1600"/>
              </a:spcAft>
              <a:buNone/>
            </a:pPr>
            <a:r>
              <a:t/>
            </a: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wir sind</a:t>
            </a:r>
            <a:r>
              <a:rPr lang="en-GB"/>
              <a:t> Scribbr </a:t>
            </a:r>
            <a:r>
              <a:rPr lang="en-GB"/>
              <a:t>👋</a:t>
            </a:r>
            <a:endParaRPr/>
          </a:p>
        </p:txBody>
      </p:sp>
      <p:sp>
        <p:nvSpPr>
          <p:cNvPr id="298" name="Google Shape;298;p58"/>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Wir sind ein 60-köpfiges Team in Amsterdam mit weltweit mehr als 500 Korrektoren und Korrektorinnen. Unser Ziel ist es, Studierenden dabei zu helfen, ihr Studium erfolgreich abzuschließen.</a:t>
            </a:r>
            <a:endParaRPr sz="1400"/>
          </a:p>
          <a:p>
            <a:pPr indent="0" lvl="0" marL="0" rtl="0" algn="l">
              <a:lnSpc>
                <a:spcPct val="115000"/>
              </a:lnSpc>
              <a:spcBef>
                <a:spcPts val="1600"/>
              </a:spcBef>
              <a:spcAft>
                <a:spcPts val="0"/>
              </a:spcAft>
              <a:buNone/>
            </a:pPr>
            <a:r>
              <a:rPr lang="en-GB" sz="1400"/>
              <a:t>Dafür arbeiten wir jeden Tag an unseren Services:</a:t>
            </a:r>
            <a:endParaRPr sz="1400"/>
          </a:p>
          <a:p>
            <a:pPr indent="-317500" lvl="0" marL="457200" rtl="0" algn="l">
              <a:lnSpc>
                <a:spcPct val="115000"/>
              </a:lnSpc>
              <a:spcBef>
                <a:spcPts val="0"/>
              </a:spcBef>
              <a:spcAft>
                <a:spcPts val="0"/>
              </a:spcAft>
              <a:buSzPts val="1400"/>
              <a:buChar char="●"/>
            </a:pPr>
            <a:r>
              <a:rPr lang="en-GB" sz="1400" u="sng">
                <a:solidFill>
                  <a:schemeClr val="hlink"/>
                </a:solidFill>
                <a:hlinkClick r:id="rId3"/>
              </a:rPr>
              <a:t>Lektorat &amp; Korrekturlesen</a:t>
            </a:r>
            <a:endParaRPr/>
          </a:p>
          <a:p>
            <a:pPr indent="-317500" lvl="0" marL="457200" rtl="0" algn="l">
              <a:lnSpc>
                <a:spcPct val="115000"/>
              </a:lnSpc>
              <a:spcBef>
                <a:spcPts val="0"/>
              </a:spcBef>
              <a:spcAft>
                <a:spcPts val="0"/>
              </a:spcAft>
              <a:buSzPts val="1400"/>
              <a:buChar char="●"/>
            </a:pPr>
            <a:r>
              <a:rPr lang="en-GB" sz="1400" u="sng">
                <a:solidFill>
                  <a:schemeClr val="hlink"/>
                </a:solidFill>
                <a:hlinkClick r:id="rId4"/>
              </a:rPr>
              <a:t>Plagiatsprüfung</a:t>
            </a:r>
            <a:endParaRPr/>
          </a:p>
          <a:p>
            <a:pPr indent="-317500" lvl="0" marL="457200" rtl="0" algn="l">
              <a:lnSpc>
                <a:spcPct val="115000"/>
              </a:lnSpc>
              <a:spcBef>
                <a:spcPts val="0"/>
              </a:spcBef>
              <a:spcAft>
                <a:spcPts val="0"/>
              </a:spcAft>
              <a:buSzPts val="1400"/>
              <a:buChar char="●"/>
            </a:pPr>
            <a:r>
              <a:rPr lang="en-GB" sz="1400" u="sng">
                <a:solidFill>
                  <a:schemeClr val="hlink"/>
                </a:solidFill>
                <a:hlinkClick r:id="rId5"/>
              </a:rPr>
              <a:t>Literatur-Generatoren</a:t>
            </a:r>
            <a:endParaRPr/>
          </a:p>
          <a:p>
            <a:pPr indent="-317500" lvl="0" marL="457200" rtl="0" algn="l">
              <a:lnSpc>
                <a:spcPct val="115000"/>
              </a:lnSpc>
              <a:spcBef>
                <a:spcPts val="0"/>
              </a:spcBef>
              <a:spcAft>
                <a:spcPts val="0"/>
              </a:spcAft>
              <a:buSzPts val="1400"/>
              <a:buChar char="●"/>
            </a:pPr>
            <a:r>
              <a:rPr lang="en-GB" sz="1400" u="sng">
                <a:solidFill>
                  <a:schemeClr val="hlink"/>
                </a:solidFill>
                <a:hlinkClick r:id="rId6"/>
              </a:rPr>
              <a:t>Wissensdatenbank</a:t>
            </a:r>
            <a:endParaRPr sz="1400"/>
          </a:p>
          <a:p>
            <a:pPr indent="-317500" lvl="0" marL="457200" rtl="0" algn="l">
              <a:lnSpc>
                <a:spcPct val="115000"/>
              </a:lnSpc>
              <a:spcBef>
                <a:spcPts val="0"/>
              </a:spcBef>
              <a:spcAft>
                <a:spcPts val="0"/>
              </a:spcAft>
              <a:buSzPts val="1400"/>
              <a:buChar char="●"/>
            </a:pPr>
            <a:r>
              <a:rPr lang="en-GB" sz="1400"/>
              <a:t>akademischer </a:t>
            </a:r>
            <a:r>
              <a:rPr lang="en-GB" sz="1400" u="sng">
                <a:solidFill>
                  <a:schemeClr val="hlink"/>
                </a:solidFill>
                <a:hlinkClick r:id="rId7"/>
              </a:rPr>
              <a:t>YouTube Kanal</a:t>
            </a:r>
            <a:endParaRPr b="1" sz="1400"/>
          </a:p>
          <a:p>
            <a:pPr indent="0" lvl="0" marL="0" rtl="0" algn="l">
              <a:spcBef>
                <a:spcPts val="1600"/>
              </a:spcBef>
              <a:spcAft>
                <a:spcPts val="1600"/>
              </a:spcAft>
              <a:buNone/>
            </a:pPr>
            <a:r>
              <a:t/>
            </a:r>
            <a:endParaRPr b="1" sz="1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Diese Präsentation nutzen </a:t>
            </a:r>
            <a:endParaRPr/>
          </a:p>
        </p:txBody>
      </p:sp>
      <p:sp>
        <p:nvSpPr>
          <p:cNvPr id="304" name="Google Shape;304;p59"/>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Diese Präsentation kann frei genutzt werden, um Studierende über Zitieren nach der Harvard-Zitierweise zu informieren. Folgendes ist gestattet</a:t>
            </a:r>
            <a:r>
              <a:rPr lang="en-GB" sz="1400"/>
              <a:t>:</a:t>
            </a:r>
            <a:endParaRPr sz="1400"/>
          </a:p>
          <a:p>
            <a:pPr indent="-317500" lvl="0" marL="457200" rtl="0" algn="l">
              <a:spcBef>
                <a:spcPts val="1600"/>
              </a:spcBef>
              <a:spcAft>
                <a:spcPts val="0"/>
              </a:spcAft>
              <a:buClr>
                <a:schemeClr val="accent2"/>
              </a:buClr>
              <a:buSzPts val="1400"/>
              <a:buChar char="✓"/>
            </a:pPr>
            <a:r>
              <a:rPr lang="en-GB" sz="1400"/>
              <a:t>diese Präsentation in einer Vorlesung zeigen</a:t>
            </a:r>
            <a:endParaRPr sz="1400"/>
          </a:p>
          <a:p>
            <a:pPr indent="-317500" lvl="0" marL="457200" rtl="0" algn="l">
              <a:spcBef>
                <a:spcPts val="0"/>
              </a:spcBef>
              <a:spcAft>
                <a:spcPts val="0"/>
              </a:spcAft>
              <a:buClr>
                <a:schemeClr val="accent2"/>
              </a:buClr>
              <a:buSzPts val="1400"/>
              <a:buChar char="✓"/>
            </a:pPr>
            <a:r>
              <a:rPr lang="en-GB" sz="1400"/>
              <a:t>Folien verändern oder löschen</a:t>
            </a:r>
            <a:endParaRPr sz="1400"/>
          </a:p>
          <a:p>
            <a:pPr indent="-317500" lvl="0" marL="457200" rtl="0" algn="l">
              <a:spcBef>
                <a:spcPts val="0"/>
              </a:spcBef>
              <a:spcAft>
                <a:spcPts val="0"/>
              </a:spcAft>
              <a:buClr>
                <a:schemeClr val="accent2"/>
              </a:buClr>
              <a:buSzPts val="1400"/>
              <a:buChar char="✓"/>
            </a:pPr>
            <a:r>
              <a:rPr lang="en-GB" sz="1400"/>
              <a:t>diese Präsentation in gedruckter Form oder in privaten Lernplattformen teilen (z. B. Moodle, BlackBoard, Google Classroom, etc.)</a:t>
            </a:r>
            <a:endParaRPr sz="1400"/>
          </a:p>
          <a:p>
            <a:pPr indent="0" lvl="0" marL="0" rtl="0" algn="l">
              <a:spcBef>
                <a:spcPts val="1600"/>
              </a:spcBef>
              <a:spcAft>
                <a:spcPts val="0"/>
              </a:spcAft>
              <a:buNone/>
            </a:pPr>
            <a:r>
              <a:rPr lang="en-GB" sz="1400"/>
              <a:t>Wir bitten darum, Scribbr als Urheber für diese Ressource anzugeben.</a:t>
            </a:r>
            <a:endParaRPr sz="1400"/>
          </a:p>
          <a:p>
            <a:pPr indent="0" lvl="0" marL="0" rtl="0" algn="l">
              <a:spcBef>
                <a:spcPts val="1600"/>
              </a:spcBef>
              <a:spcAft>
                <a:spcPts val="1600"/>
              </a:spcAft>
              <a:buNone/>
            </a:pPr>
            <a:r>
              <a:rPr lang="en-GB" sz="1400"/>
              <a:t>Fragen oder Feedback? Schreiben Sie eine Email an citing@scribbr.com und wir melden uns bei Ihnen!</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Hauptregeln </a:t>
            </a:r>
            <a:endParaRPr>
              <a:solidFill>
                <a:srgbClr val="1B2B68"/>
              </a:solidFill>
            </a:endParaRPr>
          </a:p>
          <a:p>
            <a:pPr indent="0" lvl="0" marL="0" rtl="0" algn="l">
              <a:spcBef>
                <a:spcPts val="0"/>
              </a:spcBef>
              <a:spcAft>
                <a:spcPts val="0"/>
              </a:spcAft>
              <a:buNone/>
            </a:pPr>
            <a:r>
              <a:t/>
            </a:r>
            <a:endParaRPr>
              <a:solidFill>
                <a:srgbClr val="1B2B68"/>
              </a:solidFill>
            </a:endParaRPr>
          </a:p>
        </p:txBody>
      </p:sp>
      <p:sp>
        <p:nvSpPr>
          <p:cNvPr id="91" name="Google Shape;91;p26"/>
          <p:cNvSpPr txBox="1"/>
          <p:nvPr>
            <p:ph idx="1" type="body"/>
          </p:nvPr>
        </p:nvSpPr>
        <p:spPr>
          <a:xfrm>
            <a:off x="1037125" y="1152475"/>
            <a:ext cx="7097100" cy="34230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1000"/>
              </a:spcBef>
              <a:spcAft>
                <a:spcPts val="0"/>
              </a:spcAft>
              <a:buSzPts val="1400"/>
              <a:buChar char="●"/>
            </a:pPr>
            <a:r>
              <a:rPr lang="en-GB" sz="1400">
                <a:highlight>
                  <a:schemeClr val="lt1"/>
                </a:highlight>
              </a:rPr>
              <a:t>Wird eine Quelle zum ersten Mal genannt, wird ein Vollbeleg angegeben.</a:t>
            </a:r>
            <a:endParaRPr sz="1400">
              <a:highlight>
                <a:schemeClr val="lt1"/>
              </a:highlight>
            </a:endParaRPr>
          </a:p>
          <a:p>
            <a:pPr indent="-317500" lvl="0" marL="457200" rtl="0" algn="l">
              <a:lnSpc>
                <a:spcPct val="150000"/>
              </a:lnSpc>
              <a:spcBef>
                <a:spcPts val="1600"/>
              </a:spcBef>
              <a:spcAft>
                <a:spcPts val="0"/>
              </a:spcAft>
              <a:buSzPts val="1400"/>
              <a:buChar char="●"/>
            </a:pPr>
            <a:r>
              <a:rPr lang="en-GB" sz="1400">
                <a:highlight>
                  <a:schemeClr val="lt1"/>
                </a:highlight>
              </a:rPr>
              <a:t>Bei jeder weiteren Nennung einer Quelle wird ein Kurzbeleg genannt.</a:t>
            </a:r>
            <a:endParaRPr sz="1400">
              <a:highlight>
                <a:schemeClr val="lt1"/>
              </a:highlight>
            </a:endParaRPr>
          </a:p>
          <a:p>
            <a:pPr indent="-317500" lvl="0" marL="457200" rtl="0" algn="l">
              <a:lnSpc>
                <a:spcPct val="150000"/>
              </a:lnSpc>
              <a:spcBef>
                <a:spcPts val="1600"/>
              </a:spcBef>
              <a:spcAft>
                <a:spcPts val="0"/>
              </a:spcAft>
              <a:buSzPts val="1400"/>
              <a:buChar char="●"/>
            </a:pPr>
            <a:r>
              <a:rPr lang="en-GB" sz="1400"/>
              <a:t>Der Vollbeleg sieht je nach Art der Quelle </a:t>
            </a:r>
            <a:r>
              <a:rPr lang="en-GB" sz="1400">
                <a:solidFill>
                  <a:srgbClr val="1B2B68"/>
                </a:solidFill>
                <a:highlight>
                  <a:srgbClr val="FFFFFF"/>
                </a:highlight>
              </a:rPr>
              <a:t>–</a:t>
            </a:r>
            <a:r>
              <a:rPr lang="en-GB" sz="900">
                <a:solidFill>
                  <a:srgbClr val="000000"/>
                </a:solidFill>
                <a:highlight>
                  <a:srgbClr val="FFFFFF"/>
                </a:highlight>
                <a:latin typeface="Verdana"/>
                <a:ea typeface="Verdana"/>
                <a:cs typeface="Verdana"/>
                <a:sym typeface="Verdana"/>
              </a:rPr>
              <a:t> </a:t>
            </a:r>
            <a:r>
              <a:rPr lang="en-GB" sz="1400"/>
              <a:t>z. B. Buch, Zeitschrift oder Internetquelle </a:t>
            </a:r>
            <a:r>
              <a:rPr lang="en-GB" sz="1400">
                <a:solidFill>
                  <a:srgbClr val="1B2B68"/>
                </a:solidFill>
                <a:highlight>
                  <a:srgbClr val="FFFFFF"/>
                </a:highlight>
              </a:rPr>
              <a:t>–</a:t>
            </a:r>
            <a:r>
              <a:rPr lang="en-GB" sz="900">
                <a:solidFill>
                  <a:srgbClr val="000000"/>
                </a:solidFill>
                <a:highlight>
                  <a:srgbClr val="FFFFFF"/>
                </a:highlight>
                <a:latin typeface="Verdana"/>
                <a:ea typeface="Verdana"/>
                <a:cs typeface="Verdana"/>
                <a:sym typeface="Verdana"/>
              </a:rPr>
              <a:t> </a:t>
            </a:r>
            <a:r>
              <a:rPr lang="en-GB" sz="1400"/>
              <a:t>unterschiedlich aus. </a:t>
            </a:r>
            <a:endParaRPr sz="1400"/>
          </a:p>
          <a:p>
            <a:pPr indent="0" lvl="0" marL="457200" rtl="0" algn="l">
              <a:lnSpc>
                <a:spcPct val="150000"/>
              </a:lnSpc>
              <a:spcBef>
                <a:spcPts val="1600"/>
              </a:spcBef>
              <a:spcAft>
                <a:spcPts val="1600"/>
              </a:spcAft>
              <a:buNone/>
            </a:pPr>
            <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rPr>
              <a:t>Quellenangaben in den Fußnoten </a:t>
            </a:r>
            <a:endParaRPr>
              <a:solidFill>
                <a:srgbClr val="1B2B68"/>
              </a:solidFill>
            </a:endParaRPr>
          </a:p>
          <a:p>
            <a:pPr indent="0" lvl="0" marL="0" rtl="0" algn="l">
              <a:spcBef>
                <a:spcPts val="0"/>
              </a:spcBef>
              <a:spcAft>
                <a:spcPts val="0"/>
              </a:spcAft>
              <a:buNone/>
            </a:pPr>
            <a:r>
              <a:t/>
            </a:r>
            <a:endParaRPr>
              <a:solidFill>
                <a:srgbClr val="1B2B68"/>
              </a:solidFill>
            </a:endParaRPr>
          </a:p>
        </p:txBody>
      </p:sp>
      <p:sp>
        <p:nvSpPr>
          <p:cNvPr id="97" name="Google Shape;97;p27"/>
          <p:cNvSpPr txBox="1"/>
          <p:nvPr>
            <p:ph idx="1" type="body"/>
          </p:nvPr>
        </p:nvSpPr>
        <p:spPr>
          <a:xfrm>
            <a:off x="1037125" y="1152475"/>
            <a:ext cx="7097100" cy="34230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GB" sz="1400">
                <a:highlight>
                  <a:schemeClr val="lt1"/>
                </a:highlight>
              </a:rPr>
              <a:t>   </a:t>
            </a:r>
            <a:endParaRPr sz="1400">
              <a:highlight>
                <a:schemeClr val="lt1"/>
              </a:highlight>
            </a:endParaRPr>
          </a:p>
          <a:p>
            <a:pPr indent="0" lvl="0" marL="457200" rtl="0" algn="l">
              <a:lnSpc>
                <a:spcPct val="150000"/>
              </a:lnSpc>
              <a:spcBef>
                <a:spcPts val="1600"/>
              </a:spcBef>
              <a:spcAft>
                <a:spcPts val="0"/>
              </a:spcAft>
              <a:buNone/>
            </a:pPr>
            <a:r>
              <a:t/>
            </a:r>
            <a:endParaRPr sz="1400">
              <a:highlight>
                <a:schemeClr val="lt1"/>
              </a:highlight>
            </a:endParaRPr>
          </a:p>
          <a:p>
            <a:pPr indent="0" lvl="0" marL="457200" rtl="0" algn="l">
              <a:lnSpc>
                <a:spcPct val="150000"/>
              </a:lnSpc>
              <a:spcBef>
                <a:spcPts val="1600"/>
              </a:spcBef>
              <a:spcAft>
                <a:spcPts val="0"/>
              </a:spcAft>
              <a:buNone/>
            </a:pPr>
            <a:r>
              <a:t/>
            </a:r>
            <a:endParaRPr sz="1400">
              <a:highlight>
                <a:schemeClr val="lt1"/>
              </a:highlight>
            </a:endParaRPr>
          </a:p>
          <a:p>
            <a:pPr indent="0" lvl="0" marL="0" rtl="0" algn="l">
              <a:lnSpc>
                <a:spcPct val="150000"/>
              </a:lnSpc>
              <a:spcBef>
                <a:spcPts val="1600"/>
              </a:spcBef>
              <a:spcAft>
                <a:spcPts val="0"/>
              </a:spcAft>
              <a:buNone/>
            </a:pPr>
            <a:r>
              <a:t/>
            </a:r>
            <a:endParaRPr sz="1400">
              <a:highlight>
                <a:schemeClr val="lt1"/>
              </a:highlight>
            </a:endParaRPr>
          </a:p>
          <a:p>
            <a:pPr indent="0" lvl="0" marL="0" rtl="0" algn="l">
              <a:lnSpc>
                <a:spcPct val="150000"/>
              </a:lnSpc>
              <a:spcBef>
                <a:spcPts val="1600"/>
              </a:spcBef>
              <a:spcAft>
                <a:spcPts val="1600"/>
              </a:spcAft>
              <a:buNone/>
            </a:pPr>
            <a:br>
              <a:rPr lang="en-GB" sz="1400"/>
            </a:br>
            <a:r>
              <a:rPr lang="en-GB" sz="1400"/>
              <a:t>→ </a:t>
            </a:r>
            <a:r>
              <a:rPr lang="en-GB" sz="1400"/>
              <a:t>Die folgenden Folien zeigen Beispiele für Vollbelege und Kurzbelege von verschiedenen Quellenarten. </a:t>
            </a:r>
            <a:endParaRPr sz="1400"/>
          </a:p>
        </p:txBody>
      </p:sp>
      <p:pic>
        <p:nvPicPr>
          <p:cNvPr id="98" name="Google Shape;98;p27"/>
          <p:cNvPicPr preferRelativeResize="0"/>
          <p:nvPr/>
        </p:nvPicPr>
        <p:blipFill>
          <a:blip r:embed="rId3">
            <a:alphaModFix/>
          </a:blip>
          <a:stretch>
            <a:fillRect/>
          </a:stretch>
        </p:blipFill>
        <p:spPr>
          <a:xfrm>
            <a:off x="1325325" y="1313225"/>
            <a:ext cx="5986374" cy="1921950"/>
          </a:xfrm>
          <a:prstGeom prst="rect">
            <a:avLst/>
          </a:prstGeom>
          <a:noFill/>
          <a:ln>
            <a:noFill/>
          </a:ln>
          <a:effectLst>
            <a:outerShdw blurRad="57150" rotWithShape="0" algn="bl">
              <a:srgbClr val="000000">
                <a:alpha val="44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8"/>
          <p:cNvSpPr txBox="1"/>
          <p:nvPr>
            <p:ph type="title"/>
          </p:nvPr>
        </p:nvSpPr>
        <p:spPr>
          <a:xfrm>
            <a:off x="901500" y="405700"/>
            <a:ext cx="7270500" cy="60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rPr>
              <a:t>Buch zitieren</a:t>
            </a:r>
            <a:r>
              <a:rPr lang="en-GB">
                <a:solidFill>
                  <a:srgbClr val="1B2B68"/>
                </a:solidFill>
              </a:rPr>
              <a:t> </a:t>
            </a:r>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p:txBody>
      </p:sp>
      <p:sp>
        <p:nvSpPr>
          <p:cNvPr id="104" name="Google Shape;104;p28"/>
          <p:cNvSpPr txBox="1"/>
          <p:nvPr>
            <p:ph idx="1" type="body"/>
          </p:nvPr>
        </p:nvSpPr>
        <p:spPr>
          <a:xfrm>
            <a:off x="901600" y="1284700"/>
            <a:ext cx="7270500" cy="3261000"/>
          </a:xfrm>
          <a:prstGeom prst="rect">
            <a:avLst/>
          </a:prstGeom>
        </p:spPr>
        <p:txBody>
          <a:bodyPr anchorCtr="0" anchor="t" bIns="91425" lIns="0" spcFirstLastPara="1" rIns="91425" wrap="square" tIns="91425">
            <a:noAutofit/>
          </a:bodyPr>
          <a:lstStyle/>
          <a:p>
            <a:pPr indent="0" lvl="0" marL="269999" rtl="0" algn="l">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b="1" lang="en-GB" sz="1400">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b="1" lang="en-GB" sz="1400">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Buches in der Fußnote. Gefolgt von einem </a:t>
            </a:r>
            <a:r>
              <a:rPr b="1" lang="en-GB" sz="1400">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304800" lvl="0" marL="457200" rtl="0" algn="l">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Vgl. </a:t>
            </a:r>
            <a:r>
              <a:rPr lang="en-GB" sz="1200">
                <a:solidFill>
                  <a:srgbClr val="0D405F"/>
                </a:solidFill>
                <a:latin typeface="Times New Roman"/>
                <a:ea typeface="Times New Roman"/>
                <a:cs typeface="Times New Roman"/>
                <a:sym typeface="Times New Roman"/>
              </a:rPr>
              <a:t>Müller, Thomas: Quellen richtig zitieren und belegen: Eine Anleitung, 3. Bd., 2. Aufl., München, Deutschland: Scribbr, 2019, S. 23.</a:t>
            </a:r>
            <a:endParaRPr b="1" sz="1200">
              <a:solidFill>
                <a:srgbClr val="0D405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a:t>
            </a:r>
            <a:r>
              <a:rPr lang="en-GB" sz="1200">
                <a:solidFill>
                  <a:srgbClr val="0D405F"/>
                </a:solidFill>
                <a:latin typeface="Times New Roman"/>
                <a:ea typeface="Times New Roman"/>
                <a:cs typeface="Times New Roman"/>
                <a:sym typeface="Times New Roman"/>
              </a:rPr>
              <a:t>2019, S. 23.</a:t>
            </a:r>
            <a:endParaRPr sz="1200">
              <a:solidFill>
                <a:srgbClr val="0D405F"/>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b="1" sz="1400"/>
          </a:p>
          <a:p>
            <a:pPr indent="0" lvl="0" marL="0" rtl="0" algn="l">
              <a:lnSpc>
                <a:spcPct val="150000"/>
              </a:lnSpc>
              <a:spcBef>
                <a:spcPts val="0"/>
              </a:spcBef>
              <a:spcAft>
                <a:spcPts val="0"/>
              </a:spcAft>
              <a:buNone/>
            </a:pPr>
            <a:r>
              <a:t/>
            </a:r>
            <a:endParaRPr b="1" sz="1400"/>
          </a:p>
          <a:p>
            <a:pPr indent="0" lvl="0" marL="0" rtl="0" algn="l">
              <a:lnSpc>
                <a:spcPct val="150000"/>
              </a:lnSpc>
              <a:spcBef>
                <a:spcPts val="1600"/>
              </a:spcBef>
              <a:spcAft>
                <a:spcPts val="0"/>
              </a:spcAft>
              <a:buNone/>
            </a:pPr>
            <a:r>
              <a:t/>
            </a:r>
            <a:endParaRPr sz="1400"/>
          </a:p>
          <a:p>
            <a:pPr indent="0" lvl="0" marL="0" rtl="0" algn="l">
              <a:lnSpc>
                <a:spcPct val="150000"/>
              </a:lnSpc>
              <a:spcBef>
                <a:spcPts val="1600"/>
              </a:spcBef>
              <a:spcAft>
                <a:spcPts val="0"/>
              </a:spcAft>
              <a:buNone/>
            </a:pPr>
            <a:br>
              <a:rPr lang="en-GB" sz="1400"/>
            </a:br>
            <a:endParaRPr sz="1400">
              <a:solidFill>
                <a:srgbClr val="1B2B68"/>
              </a:solidFill>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9"/>
          <p:cNvSpPr txBox="1"/>
          <p:nvPr>
            <p:ph type="title"/>
          </p:nvPr>
        </p:nvSpPr>
        <p:spPr>
          <a:xfrm>
            <a:off x="901500" y="405700"/>
            <a:ext cx="7270500" cy="60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rPr>
              <a:t>E-Book </a:t>
            </a:r>
            <a:r>
              <a:rPr lang="en-GB">
                <a:solidFill>
                  <a:srgbClr val="1B2B68"/>
                </a:solidFill>
              </a:rPr>
              <a:t>zitieren</a:t>
            </a:r>
            <a:endParaRPr>
              <a:solidFill>
                <a:srgbClr val="202F66"/>
              </a:solidFill>
            </a:endParaRPr>
          </a:p>
          <a:p>
            <a:pPr indent="0" lvl="0" marL="45720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0" name="Google Shape;110;p29"/>
          <p:cNvSpPr txBox="1"/>
          <p:nvPr>
            <p:ph idx="1" type="body"/>
          </p:nvPr>
        </p:nvSpPr>
        <p:spPr>
          <a:xfrm>
            <a:off x="901600" y="1284700"/>
            <a:ext cx="7270500" cy="3261000"/>
          </a:xfrm>
          <a:prstGeom prst="rect">
            <a:avLst/>
          </a:prstGeom>
        </p:spPr>
        <p:txBody>
          <a:bodyPr anchorCtr="0" anchor="t" bIns="91425" lIns="0" spcFirstLastPara="1" rIns="91425" wrap="square" tIns="91425">
            <a:noAutofit/>
          </a:bodyPr>
          <a:lstStyle/>
          <a:p>
            <a:pPr indent="0" lvl="0" marL="269999" rtl="0" algn="l">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b="1" lang="en-GB" sz="1400">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b="1" lang="en-GB" sz="1400">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E-Books in der Fußnote. Gefolgt von einem </a:t>
            </a:r>
            <a:r>
              <a:rPr b="1" lang="en-GB" sz="1400">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304800" lvl="0" marL="457200" rtl="0" algn="l">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Vgl.Müller, Thomas: Quellen richtig zitieren und belegen: Eine Anleitung, 3. Bd., 2. Aufl., </a:t>
            </a:r>
            <a:r>
              <a:rPr lang="en-GB" sz="1200" u="sng">
                <a:solidFill>
                  <a:schemeClr val="hlink"/>
                </a:solidFill>
                <a:latin typeface="Times New Roman"/>
                <a:ea typeface="Times New Roman"/>
                <a:cs typeface="Times New Roman"/>
                <a:sym typeface="Times New Roman"/>
                <a:hlinkClick r:id="rId3"/>
              </a:rPr>
              <a:t>https://www.scribbr.de/category/quellen-zitieren/</a:t>
            </a:r>
            <a:r>
              <a:rPr lang="en-GB" sz="1200">
                <a:latin typeface="Times New Roman"/>
                <a:ea typeface="Times New Roman"/>
                <a:cs typeface="Times New Roman"/>
                <a:sym typeface="Times New Roman"/>
              </a:rPr>
              <a:t> (abgerufen am 20.10.2021), S. 23</a:t>
            </a:r>
            <a:r>
              <a:rPr lang="en-GB" sz="1200">
                <a:solidFill>
                  <a:srgbClr val="0D405F"/>
                </a:solidFill>
                <a:latin typeface="Times New Roman"/>
                <a:ea typeface="Times New Roman"/>
                <a:cs typeface="Times New Roman"/>
                <a:sym typeface="Times New Roman"/>
              </a:rPr>
              <a:t>.</a:t>
            </a:r>
            <a:endParaRPr b="1" sz="1200">
              <a:solidFill>
                <a:srgbClr val="0D405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a:t>
            </a:r>
            <a:r>
              <a:rPr lang="en-GB" sz="1200">
                <a:solidFill>
                  <a:srgbClr val="0D405F"/>
                </a:solidFill>
                <a:latin typeface="Times New Roman"/>
                <a:ea typeface="Times New Roman"/>
                <a:cs typeface="Times New Roman"/>
                <a:sym typeface="Times New Roman"/>
              </a:rPr>
              <a:t>2019, S. 23.</a:t>
            </a:r>
            <a:endParaRPr sz="1200">
              <a:solidFill>
                <a:srgbClr val="0D405F"/>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b="1" sz="1400"/>
          </a:p>
          <a:p>
            <a:pPr indent="0" lvl="0" marL="0" rtl="0" algn="l">
              <a:lnSpc>
                <a:spcPct val="150000"/>
              </a:lnSpc>
              <a:spcBef>
                <a:spcPts val="0"/>
              </a:spcBef>
              <a:spcAft>
                <a:spcPts val="0"/>
              </a:spcAft>
              <a:buNone/>
            </a:pPr>
            <a:r>
              <a:t/>
            </a:r>
            <a:endParaRPr b="1" sz="1400"/>
          </a:p>
          <a:p>
            <a:pPr indent="0" lvl="0" marL="0" rtl="0" algn="l">
              <a:lnSpc>
                <a:spcPct val="150000"/>
              </a:lnSpc>
              <a:spcBef>
                <a:spcPts val="1600"/>
              </a:spcBef>
              <a:spcAft>
                <a:spcPts val="0"/>
              </a:spcAft>
              <a:buNone/>
            </a:pPr>
            <a:r>
              <a:t/>
            </a:r>
            <a:endParaRPr sz="1400"/>
          </a:p>
          <a:p>
            <a:pPr indent="0" lvl="0" marL="0" rtl="0" algn="l">
              <a:lnSpc>
                <a:spcPct val="150000"/>
              </a:lnSpc>
              <a:spcBef>
                <a:spcPts val="1600"/>
              </a:spcBef>
              <a:spcAft>
                <a:spcPts val="0"/>
              </a:spcAft>
              <a:buNone/>
            </a:pPr>
            <a:br>
              <a:rPr lang="en-GB" sz="1400"/>
            </a:br>
            <a:endParaRPr sz="1400">
              <a:solidFill>
                <a:srgbClr val="1B2B68"/>
              </a:solidFill>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0"/>
          <p:cNvSpPr txBox="1"/>
          <p:nvPr>
            <p:ph type="title"/>
          </p:nvPr>
        </p:nvSpPr>
        <p:spPr>
          <a:xfrm>
            <a:off x="901500" y="405700"/>
            <a:ext cx="7270500" cy="60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rPr>
              <a:t>Sammelband</a:t>
            </a:r>
            <a:r>
              <a:rPr lang="en-GB">
                <a:solidFill>
                  <a:srgbClr val="1B2B68"/>
                </a:solidFill>
              </a:rPr>
              <a:t> </a:t>
            </a:r>
            <a:r>
              <a:rPr lang="en-GB">
                <a:solidFill>
                  <a:srgbClr val="1B2B68"/>
                </a:solidFill>
              </a:rPr>
              <a:t>zitieren</a:t>
            </a:r>
            <a:endParaRPr>
              <a:solidFill>
                <a:srgbClr val="202F66"/>
              </a:solidFill>
            </a:endParaRPr>
          </a:p>
          <a:p>
            <a:pPr indent="0" lvl="0" marL="45720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6" name="Google Shape;116;p30"/>
          <p:cNvSpPr txBox="1"/>
          <p:nvPr>
            <p:ph idx="1" type="body"/>
          </p:nvPr>
        </p:nvSpPr>
        <p:spPr>
          <a:xfrm>
            <a:off x="901600" y="1284700"/>
            <a:ext cx="7270500" cy="3261000"/>
          </a:xfrm>
          <a:prstGeom prst="rect">
            <a:avLst/>
          </a:prstGeom>
        </p:spPr>
        <p:txBody>
          <a:bodyPr anchorCtr="0" anchor="t" bIns="91425" lIns="0" spcFirstLastPara="1" rIns="91425" wrap="square" tIns="91425">
            <a:noAutofit/>
          </a:bodyPr>
          <a:lstStyle/>
          <a:p>
            <a:pPr indent="0" lvl="0" marL="269999" rtl="0" algn="l">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b="1" lang="en-GB" sz="1400">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b="1" lang="en-GB" sz="1400">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Kapitels aus einem Sammelband in der Fußnote. Gefolgt von einem </a:t>
            </a:r>
            <a:r>
              <a:rPr b="1" lang="en-GB" sz="1400">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304800" lvl="0" marL="457200" rtl="0" algn="l">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a:t>
            </a:r>
            <a:r>
              <a:rPr lang="en-GB" sz="1200">
                <a:latin typeface="Times New Roman"/>
                <a:ea typeface="Times New Roman"/>
                <a:cs typeface="Times New Roman"/>
                <a:sym typeface="Times New Roman"/>
              </a:rPr>
              <a:t>Müller, Thomas: Quellenangaben oder Literaturverzeichnis, in: Philipp Lahm (Hrsg.), Quellen zitieren und belegen: Eine Anleitung, 2. Aufl., München, Deutschland: Scribbr, 2019, S. 23.</a:t>
            </a:r>
            <a:endParaRPr b="1" sz="1200">
              <a:solidFill>
                <a:srgbClr val="0D405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a:t>
            </a:r>
            <a:r>
              <a:rPr lang="en-GB" sz="1200">
                <a:solidFill>
                  <a:srgbClr val="0D405F"/>
                </a:solidFill>
                <a:latin typeface="Times New Roman"/>
                <a:ea typeface="Times New Roman"/>
                <a:cs typeface="Times New Roman"/>
                <a:sym typeface="Times New Roman"/>
              </a:rPr>
              <a:t>2019, S. 23.</a:t>
            </a:r>
            <a:endParaRPr sz="1200">
              <a:solidFill>
                <a:srgbClr val="0D405F"/>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b="1" sz="1400"/>
          </a:p>
          <a:p>
            <a:pPr indent="0" lvl="0" marL="0" rtl="0" algn="l">
              <a:lnSpc>
                <a:spcPct val="150000"/>
              </a:lnSpc>
              <a:spcBef>
                <a:spcPts val="0"/>
              </a:spcBef>
              <a:spcAft>
                <a:spcPts val="0"/>
              </a:spcAft>
              <a:buNone/>
            </a:pPr>
            <a:r>
              <a:t/>
            </a:r>
            <a:endParaRPr b="1" sz="1400"/>
          </a:p>
          <a:p>
            <a:pPr indent="0" lvl="0" marL="0" rtl="0" algn="l">
              <a:lnSpc>
                <a:spcPct val="150000"/>
              </a:lnSpc>
              <a:spcBef>
                <a:spcPts val="1600"/>
              </a:spcBef>
              <a:spcAft>
                <a:spcPts val="0"/>
              </a:spcAft>
              <a:buNone/>
            </a:pPr>
            <a:r>
              <a:t/>
            </a:r>
            <a:endParaRPr sz="1400"/>
          </a:p>
          <a:p>
            <a:pPr indent="0" lvl="0" marL="0" rtl="0" algn="l">
              <a:lnSpc>
                <a:spcPct val="150000"/>
              </a:lnSpc>
              <a:spcBef>
                <a:spcPts val="1600"/>
              </a:spcBef>
              <a:spcAft>
                <a:spcPts val="0"/>
              </a:spcAft>
              <a:buNone/>
            </a:pPr>
            <a:br>
              <a:rPr lang="en-GB" sz="1400"/>
            </a:br>
            <a:endParaRPr sz="1400">
              <a:solidFill>
                <a:srgbClr val="1B2B68"/>
              </a:solidFill>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1"/>
          <p:cNvSpPr txBox="1"/>
          <p:nvPr>
            <p:ph type="title"/>
          </p:nvPr>
        </p:nvSpPr>
        <p:spPr>
          <a:xfrm>
            <a:off x="901500" y="405700"/>
            <a:ext cx="7270500" cy="60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solidFill>
                  <a:srgbClr val="1B2B68"/>
                </a:solidFill>
              </a:rPr>
              <a:t>Fachzeitschrift</a:t>
            </a:r>
            <a:r>
              <a:rPr lang="en-GB">
                <a:solidFill>
                  <a:srgbClr val="1B2B68"/>
                </a:solidFill>
              </a:rPr>
              <a:t> </a:t>
            </a:r>
            <a:r>
              <a:rPr lang="en-GB">
                <a:solidFill>
                  <a:srgbClr val="1B2B68"/>
                </a:solidFill>
              </a:rPr>
              <a:t>zitieren</a:t>
            </a:r>
            <a:endParaRPr>
              <a:solidFill>
                <a:srgbClr val="202F66"/>
              </a:solidFill>
            </a:endParaRPr>
          </a:p>
          <a:p>
            <a:pPr indent="0" lvl="0" marL="457200" rtl="0" algn="l">
              <a:spcBef>
                <a:spcPts val="16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2" name="Google Shape;122;p31"/>
          <p:cNvSpPr txBox="1"/>
          <p:nvPr>
            <p:ph idx="1" type="body"/>
          </p:nvPr>
        </p:nvSpPr>
        <p:spPr>
          <a:xfrm>
            <a:off x="901600" y="1284700"/>
            <a:ext cx="7270500" cy="3261000"/>
          </a:xfrm>
          <a:prstGeom prst="rect">
            <a:avLst/>
          </a:prstGeom>
        </p:spPr>
        <p:txBody>
          <a:bodyPr anchorCtr="0" anchor="t" bIns="91425" lIns="0" spcFirstLastPara="1" rIns="91425" wrap="square" tIns="91425">
            <a:noAutofit/>
          </a:bodyPr>
          <a:lstStyle/>
          <a:p>
            <a:pPr indent="0" lvl="0" marL="269999" rtl="0" algn="l">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b="1" lang="en-GB" sz="1400">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b="1" lang="en-GB" sz="1400">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Artikels aus einer Fachzeitschrift in der Fußnote. Gefolgt von einem </a:t>
            </a:r>
            <a:r>
              <a:rPr b="1" lang="en-GB" sz="1400">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indent="0" lvl="0" marL="269999" rtl="0" algn="l">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indent="-304800" lvl="0" marL="457200" rtl="0" algn="l">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Vgl. </a:t>
            </a:r>
            <a:r>
              <a:rPr lang="en-GB" sz="1200">
                <a:latin typeface="Times New Roman"/>
                <a:ea typeface="Times New Roman"/>
                <a:cs typeface="Times New Roman"/>
                <a:sym typeface="Times New Roman"/>
              </a:rPr>
              <a:t>Müller, Thomas: Ein Fazit für deine Bachelorarbeit schreiben, in: ScribbrBlatt</a:t>
            </a:r>
            <a:r>
              <a:rPr i="1" lang="en-GB" sz="1200">
                <a:latin typeface="Times New Roman"/>
                <a:ea typeface="Times New Roman"/>
                <a:cs typeface="Times New Roman"/>
                <a:sym typeface="Times New Roman"/>
              </a:rPr>
              <a:t>, </a:t>
            </a:r>
            <a:r>
              <a:rPr lang="en-GB" sz="1200">
                <a:latin typeface="Times New Roman"/>
                <a:ea typeface="Times New Roman"/>
                <a:cs typeface="Times New Roman"/>
                <a:sym typeface="Times New Roman"/>
              </a:rPr>
              <a:t>Bd. 48, Nr. 3, 2019,     S.</a:t>
            </a:r>
            <a:r>
              <a:rPr lang="en-GB"/>
              <a:t> </a:t>
            </a:r>
            <a:r>
              <a:rPr lang="en-GB" sz="1200">
                <a:latin typeface="Times New Roman"/>
                <a:ea typeface="Times New Roman"/>
                <a:cs typeface="Times New Roman"/>
                <a:sym typeface="Times New Roman"/>
              </a:rPr>
              <a:t>23.</a:t>
            </a:r>
            <a:endParaRPr b="1" sz="1200">
              <a:solidFill>
                <a:srgbClr val="0D405F"/>
              </a:solidFill>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a:t>
            </a:r>
            <a:r>
              <a:rPr lang="en-GB" sz="1200">
                <a:solidFill>
                  <a:srgbClr val="0D405F"/>
                </a:solidFill>
                <a:latin typeface="Times New Roman"/>
                <a:ea typeface="Times New Roman"/>
                <a:cs typeface="Times New Roman"/>
                <a:sym typeface="Times New Roman"/>
              </a:rPr>
              <a:t>2019, S. 23.</a:t>
            </a:r>
            <a:endParaRPr sz="1200">
              <a:solidFill>
                <a:srgbClr val="0D405F"/>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b="1" sz="1400"/>
          </a:p>
          <a:p>
            <a:pPr indent="0" lvl="0" marL="0" rtl="0" algn="l">
              <a:lnSpc>
                <a:spcPct val="150000"/>
              </a:lnSpc>
              <a:spcBef>
                <a:spcPts val="0"/>
              </a:spcBef>
              <a:spcAft>
                <a:spcPts val="0"/>
              </a:spcAft>
              <a:buNone/>
            </a:pPr>
            <a:r>
              <a:t/>
            </a:r>
            <a:endParaRPr b="1" sz="1400"/>
          </a:p>
          <a:p>
            <a:pPr indent="0" lvl="0" marL="0" rtl="0" algn="l">
              <a:lnSpc>
                <a:spcPct val="150000"/>
              </a:lnSpc>
              <a:spcBef>
                <a:spcPts val="1600"/>
              </a:spcBef>
              <a:spcAft>
                <a:spcPts val="0"/>
              </a:spcAft>
              <a:buNone/>
            </a:pPr>
            <a:r>
              <a:t/>
            </a:r>
            <a:endParaRPr sz="1400"/>
          </a:p>
          <a:p>
            <a:pPr indent="0" lvl="0" marL="0" rtl="0" algn="l">
              <a:lnSpc>
                <a:spcPct val="150000"/>
              </a:lnSpc>
              <a:spcBef>
                <a:spcPts val="1600"/>
              </a:spcBef>
              <a:spcAft>
                <a:spcPts val="0"/>
              </a:spcAft>
              <a:buNone/>
            </a:pPr>
            <a:br>
              <a:rPr lang="en-GB" sz="1400"/>
            </a:br>
            <a:endParaRPr sz="1400">
              <a:solidFill>
                <a:srgbClr val="1B2B68"/>
              </a:solidFill>
            </a:endParaRPr>
          </a:p>
          <a:p>
            <a:pPr indent="0" lvl="0" marL="0" rtl="0" algn="l">
              <a:lnSpc>
                <a:spcPct val="150000"/>
              </a:lnSpc>
              <a:spcBef>
                <a:spcPts val="1600"/>
              </a:spcBef>
              <a:spcAft>
                <a:spcPts val="0"/>
              </a:spcAft>
              <a:buNone/>
            </a:pPr>
            <a:r>
              <a:t/>
            </a:r>
            <a:endParaRPr sz="1400">
              <a:latin typeface="Times New Roman"/>
              <a:ea typeface="Times New Roman"/>
              <a:cs typeface="Times New Roman"/>
              <a:sym typeface="Times New Roman"/>
            </a:endParaRPr>
          </a:p>
          <a:p>
            <a:pPr indent="0" lvl="0" marL="0" rtl="0" algn="l">
              <a:lnSpc>
                <a:spcPct val="150000"/>
              </a:lnSpc>
              <a:spcBef>
                <a:spcPts val="1600"/>
              </a:spcBef>
              <a:spcAft>
                <a:spcPts val="1600"/>
              </a:spcAft>
              <a:buNone/>
            </a:pPr>
            <a:r>
              <a:t/>
            </a:r>
            <a:endParaRPr sz="1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